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Sorts Mill Goudy" charset="1" panose="02000503000000000000"/>
      <p:regular r:id="rId18"/>
    </p:embeddedFont>
    <p:embeddedFont>
      <p:font typeface="Questrial" charset="1" panose="02000000000000000000"/>
      <p:regular r:id="rId19"/>
    </p:embeddedFont>
    <p:embeddedFont>
      <p:font typeface="Helios" charset="1" panose="020B0504020202020204"/>
      <p:regular r:id="rId20"/>
    </p:embeddedFont>
    <p:embeddedFont>
      <p:font typeface="Helios Bold" charset="1" panose="020B0704020202020204"/>
      <p:regular r:id="rId21"/>
    </p:embeddedFont>
    <p:embeddedFont>
      <p:font typeface="Open Sans" charset="1" panose="020B0606030504020204"/>
      <p:regular r:id="rId22"/>
    </p:embeddedFont>
    <p:embeddedFont>
      <p:font typeface="Open Sans Bold" charset="1" panose="020B08060305040202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j7HAa8u4.mp4>
</file>

<file path=ppt/media/VAGs5iPdhN0.mp4>
</file>

<file path=ppt/media/image1.png>
</file>

<file path=ppt/media/image10.svg>
</file>

<file path=ppt/media/image11.png>
</file>

<file path=ppt/media/image12.svg>
</file>

<file path=ppt/media/image13.gif>
</file>

<file path=ppt/media/image14.png>
</file>

<file path=ppt/media/image15.jpeg>
</file>

<file path=ppt/media/image16.gif>
</file>

<file path=ppt/media/image17.png>
</file>

<file path=ppt/media/image18.jpeg>
</file>

<file path=ppt/media/image19.gif>
</file>

<file path=ppt/media/image2.svg>
</file>

<file path=ppt/media/image20.gif>
</file>

<file path=ppt/media/image21.png>
</file>

<file path=ppt/media/image22.png>
</file>

<file path=ppt/media/image23.gif>
</file>

<file path=ppt/media/image24.gif>
</file>

<file path=ppt/media/image25.gif>
</file>

<file path=ppt/media/image26.gif>
</file>

<file path=ppt/media/image27.png>
</file>

<file path=ppt/media/image28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gif" Type="http://schemas.openxmlformats.org/officeDocument/2006/relationships/image"/><Relationship Id="rId15" Target="../media/image14.png" Type="http://schemas.openxmlformats.org/officeDocument/2006/relationships/image"/><Relationship Id="rId16" Target="../media/image15.jpeg" Type="http://schemas.openxmlformats.org/officeDocument/2006/relationships/image"/><Relationship Id="rId17" Target="../media/VAGs5iPdhN0.mp4" Type="http://schemas.openxmlformats.org/officeDocument/2006/relationships/video"/><Relationship Id="rId18" Target="../media/VAGs5iPdhN0.mp4" Type="http://schemas.microsoft.com/office/2007/relationships/media"/><Relationship Id="rId19" Target="../media/image16.gif" Type="http://schemas.openxmlformats.org/officeDocument/2006/relationships/image"/><Relationship Id="rId2" Target="../media/image1.png" Type="http://schemas.openxmlformats.org/officeDocument/2006/relationships/image"/><Relationship Id="rId20" Target="../media/image17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25.gif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8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6.gif" Type="http://schemas.openxmlformats.org/officeDocument/2006/relationships/image"/><Relationship Id="rId9" Target="../media/image2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png" Type="http://schemas.openxmlformats.org/officeDocument/2006/relationships/image"/><Relationship Id="rId11" Target="../media/image12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png" Type="http://schemas.openxmlformats.org/officeDocument/2006/relationships/image"/><Relationship Id="rId11" Target="../media/image12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png" Type="http://schemas.openxmlformats.org/officeDocument/2006/relationships/image"/><Relationship Id="rId11" Target="../media/image12.svg" Type="http://schemas.openxmlformats.org/officeDocument/2006/relationships/image"/><Relationship Id="rId12" Target="../media/image18.jpeg" Type="http://schemas.openxmlformats.org/officeDocument/2006/relationships/image"/><Relationship Id="rId13" Target="../media/VAGj7HAa8u4.mp4" Type="http://schemas.openxmlformats.org/officeDocument/2006/relationships/video"/><Relationship Id="rId14" Target="../media/VAGj7HAa8u4.mp4" Type="http://schemas.microsoft.com/office/2007/relationships/media"/><Relationship Id="rId15" Target="../media/image19.gif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png" Type="http://schemas.openxmlformats.org/officeDocument/2006/relationships/image"/><Relationship Id="rId11" Target="../media/image12.svg" Type="http://schemas.openxmlformats.org/officeDocument/2006/relationships/image"/><Relationship Id="rId12" Target="../media/image20.gif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jpeg" Type="http://schemas.openxmlformats.org/officeDocument/2006/relationships/image"/><Relationship Id="rId11" Target="../media/VAGs5iPdhN0.mp4" Type="http://schemas.openxmlformats.org/officeDocument/2006/relationships/video"/><Relationship Id="rId12" Target="../media/VAGs5iPdhN0.mp4" Type="http://schemas.microsoft.com/office/2007/relationships/media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1.png" Type="http://schemas.openxmlformats.org/officeDocument/2006/relationships/image"/><Relationship Id="rId9" Target="../media/image2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3.gif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4.gif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20.gif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1089355" y="6406540"/>
            <a:ext cx="2694692" cy="0"/>
          </a:xfrm>
          <a:prstGeom prst="line">
            <a:avLst/>
          </a:prstGeom>
          <a:ln cap="rnd" w="19050">
            <a:solidFill>
              <a:srgbClr val="8EA19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4468161" y="6391971"/>
            <a:ext cx="2609727" cy="0"/>
          </a:xfrm>
          <a:prstGeom prst="line">
            <a:avLst/>
          </a:prstGeom>
          <a:ln cap="rnd" w="19050">
            <a:solidFill>
              <a:srgbClr val="8EA19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-232763" y="-5606576"/>
            <a:ext cx="9653120" cy="8199414"/>
          </a:xfrm>
          <a:custGeom>
            <a:avLst/>
            <a:gdLst/>
            <a:ahLst/>
            <a:cxnLst/>
            <a:rect r="r" b="b" t="t" l="l"/>
            <a:pathLst>
              <a:path h="8199414" w="9653120">
                <a:moveTo>
                  <a:pt x="0" y="0"/>
                </a:moveTo>
                <a:lnTo>
                  <a:pt x="9653120" y="0"/>
                </a:lnTo>
                <a:lnTo>
                  <a:pt x="9653120" y="8199413"/>
                </a:lnTo>
                <a:lnTo>
                  <a:pt x="0" y="81994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728462">
            <a:off x="2902084" y="8134705"/>
            <a:ext cx="9013032" cy="7655719"/>
          </a:xfrm>
          <a:custGeom>
            <a:avLst/>
            <a:gdLst/>
            <a:ahLst/>
            <a:cxnLst/>
            <a:rect r="r" b="b" t="t" l="l"/>
            <a:pathLst>
              <a:path h="7655719" w="9013032">
                <a:moveTo>
                  <a:pt x="0" y="0"/>
                </a:moveTo>
                <a:lnTo>
                  <a:pt x="9013032" y="0"/>
                </a:lnTo>
                <a:lnTo>
                  <a:pt x="9013032" y="7655720"/>
                </a:lnTo>
                <a:lnTo>
                  <a:pt x="0" y="76557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1941459">
            <a:off x="-74448" y="7367193"/>
            <a:ext cx="2597620" cy="4228542"/>
          </a:xfrm>
          <a:custGeom>
            <a:avLst/>
            <a:gdLst/>
            <a:ahLst/>
            <a:cxnLst/>
            <a:rect r="r" b="b" t="t" l="l"/>
            <a:pathLst>
              <a:path h="4228542" w="2597620">
                <a:moveTo>
                  <a:pt x="2597620" y="0"/>
                </a:moveTo>
                <a:lnTo>
                  <a:pt x="0" y="0"/>
                </a:lnTo>
                <a:lnTo>
                  <a:pt x="0" y="4228542"/>
                </a:lnTo>
                <a:lnTo>
                  <a:pt x="2597620" y="4228542"/>
                </a:lnTo>
                <a:lnTo>
                  <a:pt x="259762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-9019378">
            <a:off x="14686109" y="-683316"/>
            <a:ext cx="2693207" cy="4384144"/>
          </a:xfrm>
          <a:custGeom>
            <a:avLst/>
            <a:gdLst/>
            <a:ahLst/>
            <a:cxnLst/>
            <a:rect r="r" b="b" t="t" l="l"/>
            <a:pathLst>
              <a:path h="4384144" w="2693207">
                <a:moveTo>
                  <a:pt x="2693207" y="0"/>
                </a:moveTo>
                <a:lnTo>
                  <a:pt x="0" y="0"/>
                </a:lnTo>
                <a:lnTo>
                  <a:pt x="0" y="4384144"/>
                </a:lnTo>
                <a:lnTo>
                  <a:pt x="2693207" y="4384144"/>
                </a:lnTo>
                <a:lnTo>
                  <a:pt x="2693207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10212163">
            <a:off x="13173982" y="8104318"/>
            <a:ext cx="8694690" cy="3888898"/>
          </a:xfrm>
          <a:custGeom>
            <a:avLst/>
            <a:gdLst/>
            <a:ahLst/>
            <a:cxnLst/>
            <a:rect r="r" b="b" t="t" l="l"/>
            <a:pathLst>
              <a:path h="3888898" w="8694690">
                <a:moveTo>
                  <a:pt x="8694690" y="0"/>
                </a:moveTo>
                <a:lnTo>
                  <a:pt x="0" y="0"/>
                </a:lnTo>
                <a:lnTo>
                  <a:pt x="0" y="3888898"/>
                </a:lnTo>
                <a:lnTo>
                  <a:pt x="8694690" y="3888898"/>
                </a:lnTo>
                <a:lnTo>
                  <a:pt x="869469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942901">
            <a:off x="8384693" y="-2298806"/>
            <a:ext cx="6796068" cy="4942595"/>
          </a:xfrm>
          <a:custGeom>
            <a:avLst/>
            <a:gdLst/>
            <a:ahLst/>
            <a:cxnLst/>
            <a:rect r="r" b="b" t="t" l="l"/>
            <a:pathLst>
              <a:path h="4942595" w="6796068">
                <a:moveTo>
                  <a:pt x="0" y="0"/>
                </a:moveTo>
                <a:lnTo>
                  <a:pt x="6796068" y="0"/>
                </a:lnTo>
                <a:lnTo>
                  <a:pt x="6796068" y="4942594"/>
                </a:lnTo>
                <a:lnTo>
                  <a:pt x="0" y="494259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3577407" y="2592837"/>
            <a:ext cx="5488095" cy="5663138"/>
          </a:xfrm>
          <a:custGeom>
            <a:avLst/>
            <a:gdLst/>
            <a:ahLst/>
            <a:cxnLst/>
            <a:rect r="r" b="b" t="t" l="l"/>
            <a:pathLst>
              <a:path h="5663138" w="5488095">
                <a:moveTo>
                  <a:pt x="0" y="0"/>
                </a:moveTo>
                <a:lnTo>
                  <a:pt x="5488095" y="0"/>
                </a:lnTo>
                <a:lnTo>
                  <a:pt x="5488095" y="5663138"/>
                </a:lnTo>
                <a:lnTo>
                  <a:pt x="0" y="5663138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372903">
            <a:off x="16276234" y="3134513"/>
            <a:ext cx="4601856" cy="4748632"/>
          </a:xfrm>
          <a:custGeom>
            <a:avLst/>
            <a:gdLst/>
            <a:ahLst/>
            <a:cxnLst/>
            <a:rect r="r" b="b" t="t" l="l"/>
            <a:pathLst>
              <a:path h="4748632" w="4601856">
                <a:moveTo>
                  <a:pt x="0" y="0"/>
                </a:moveTo>
                <a:lnTo>
                  <a:pt x="4601856" y="0"/>
                </a:lnTo>
                <a:lnTo>
                  <a:pt x="4601856" y="4748632"/>
                </a:lnTo>
                <a:lnTo>
                  <a:pt x="0" y="474863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14"/>
          <a:srcRect l="0" t="0" r="0" b="0"/>
          <a:stretch>
            <a:fillRect/>
          </a:stretch>
        </p:blipFill>
        <p:spPr>
          <a:xfrm flipH="false" flipV="false" rot="0">
            <a:off x="12093292" y="8816112"/>
            <a:ext cx="665351" cy="665351"/>
          </a:xfrm>
          <a:prstGeom prst="rect">
            <a:avLst/>
          </a:prstGeom>
        </p:spPr>
      </p:pic>
      <p:sp>
        <p:nvSpPr>
          <p:cNvPr name="Freeform 13" id="13"/>
          <p:cNvSpPr/>
          <p:nvPr/>
        </p:nvSpPr>
        <p:spPr>
          <a:xfrm flipH="false" flipV="false" rot="0">
            <a:off x="0" y="0"/>
            <a:ext cx="666987" cy="641223"/>
          </a:xfrm>
          <a:custGeom>
            <a:avLst/>
            <a:gdLst/>
            <a:ahLst/>
            <a:cxnLst/>
            <a:rect r="r" b="b" t="t" l="l"/>
            <a:pathLst>
              <a:path h="641223" w="666987">
                <a:moveTo>
                  <a:pt x="0" y="0"/>
                </a:moveTo>
                <a:lnTo>
                  <a:pt x="666987" y="0"/>
                </a:lnTo>
                <a:lnTo>
                  <a:pt x="666987" y="641223"/>
                </a:lnTo>
                <a:lnTo>
                  <a:pt x="0" y="641223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pic>
        <p:nvPicPr>
          <p:cNvPr name="Picture 14" id="14">
            <a:hlinkClick action="ppaction://media"/>
          </p:cNvPr>
          <p:cNvPicPr>
            <a:picLocks noChangeAspect="true"/>
          </p:cNvPicPr>
          <p:nvPr>
            <a:videoFile r:link="rId17"/>
            <p:extLst>
              <p:ext uri="{DAA4B4D4-6D71-4841-9C94-3DE7FCFB9230}">
                <p14:media xmlns:p14="http://schemas.microsoft.com/office/powerpoint/2010/main" r:embed="rId18"/>
              </p:ext>
            </p:extLst>
          </p:nvPr>
        </p:nvPicPr>
        <p:blipFill>
          <a:blip r:embed="rId16"/>
          <a:srcRect l="0" t="0" r="0" b="0"/>
          <a:stretch>
            <a:fillRect/>
          </a:stretch>
        </p:blipFill>
        <p:spPr>
          <a:xfrm flipH="false" flipV="false" rot="0">
            <a:off x="12009292" y="7489302"/>
            <a:ext cx="766673" cy="766673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12567218" y="7082738"/>
            <a:ext cx="5272029" cy="2934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61"/>
              </a:lnSpc>
            </a:pPr>
            <a:r>
              <a:rPr lang="en-US" sz="3329">
                <a:solidFill>
                  <a:srgbClr val="000000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Nombres:  </a:t>
            </a:r>
          </a:p>
          <a:p>
            <a:pPr algn="ctr" marL="718947" indent="-359473" lvl="1">
              <a:lnSpc>
                <a:spcPts val="4661"/>
              </a:lnSpc>
              <a:buFont typeface="Arial"/>
              <a:buChar char="•"/>
            </a:pPr>
            <a:r>
              <a:rPr lang="en-US" sz="3329">
                <a:solidFill>
                  <a:srgbClr val="000000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Sebastián Del Canto   </a:t>
            </a:r>
          </a:p>
          <a:p>
            <a:pPr algn="ctr" marL="718947" indent="-359473" lvl="1">
              <a:lnSpc>
                <a:spcPts val="4661"/>
              </a:lnSpc>
              <a:buFont typeface="Arial"/>
              <a:buChar char="•"/>
            </a:pPr>
            <a:r>
              <a:rPr lang="en-US" sz="3329">
                <a:solidFill>
                  <a:srgbClr val="000000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Dante Torres Leal </a:t>
            </a:r>
          </a:p>
          <a:p>
            <a:pPr algn="ctr" marL="718947" indent="-359473" lvl="1">
              <a:lnSpc>
                <a:spcPts val="4661"/>
              </a:lnSpc>
              <a:buFont typeface="Arial"/>
              <a:buChar char="•"/>
            </a:pPr>
            <a:r>
              <a:rPr lang="en-US" sz="3329">
                <a:solidFill>
                  <a:srgbClr val="000000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José Miguel Muñoz    </a:t>
            </a:r>
          </a:p>
          <a:p>
            <a:pPr algn="ctr" marL="718947" indent="-359473" lvl="1">
              <a:lnSpc>
                <a:spcPts val="4661"/>
              </a:lnSpc>
              <a:spcBef>
                <a:spcPct val="0"/>
              </a:spcBef>
              <a:buFont typeface="Arial"/>
              <a:buChar char="•"/>
            </a:pPr>
            <a:r>
              <a:rPr lang="en-US" sz="3329">
                <a:solidFill>
                  <a:srgbClr val="000000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Corina Roa Ahumada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637481" y="3051767"/>
            <a:ext cx="11565751" cy="3493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3"/>
              </a:lnSpc>
            </a:pPr>
            <a:r>
              <a:rPr lang="en-US" sz="7055" spc="1869">
                <a:solidFill>
                  <a:srgbClr val="8EA19B"/>
                </a:solidFill>
                <a:latin typeface="Questrial"/>
                <a:ea typeface="Questrial"/>
                <a:cs typeface="Questrial"/>
                <a:sym typeface="Questrial"/>
              </a:rPr>
              <a:t>SISTEMA DE GESTIÓN ADUANERA PARA PASAJEROS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471720" y="1604280"/>
            <a:ext cx="11223803" cy="1156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24"/>
              </a:lnSpc>
            </a:pPr>
            <a:r>
              <a:rPr lang="en-US" sz="8880" spc="3676">
                <a:solidFill>
                  <a:srgbClr val="D1AB71"/>
                </a:solidFill>
                <a:latin typeface="Questrial"/>
                <a:ea typeface="Questrial"/>
                <a:cs typeface="Questrial"/>
                <a:sym typeface="Questrial"/>
              </a:rPr>
              <a:t>PROYECTO</a:t>
            </a:r>
          </a:p>
        </p:txBody>
      </p:sp>
      <p:pic>
        <p:nvPicPr>
          <p:cNvPr name="Picture 18" id="18"/>
          <p:cNvPicPr>
            <a:picLocks noChangeAspect="true"/>
          </p:cNvPicPr>
          <p:nvPr/>
        </p:nvPicPr>
        <p:blipFill>
          <a:blip r:embed="rId19"/>
          <a:srcRect l="0" t="0" r="0" b="0"/>
          <a:stretch>
            <a:fillRect/>
          </a:stretch>
        </p:blipFill>
        <p:spPr>
          <a:xfrm flipH="false" flipV="false" rot="0">
            <a:off x="11993789" y="8118290"/>
            <a:ext cx="782176" cy="782176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19"/>
          <a:srcRect l="0" t="0" r="0" b="0"/>
          <a:stretch>
            <a:fillRect/>
          </a:stretch>
        </p:blipFill>
        <p:spPr>
          <a:xfrm flipH="false" flipV="false" rot="0">
            <a:off x="11993789" y="9357074"/>
            <a:ext cx="782176" cy="782176"/>
          </a:xfrm>
          <a:prstGeom prst="rect">
            <a:avLst/>
          </a:prstGeom>
        </p:spPr>
      </p:pic>
      <p:sp>
        <p:nvSpPr>
          <p:cNvPr name="Freeform 20" id="20"/>
          <p:cNvSpPr/>
          <p:nvPr/>
        </p:nvSpPr>
        <p:spPr>
          <a:xfrm flipH="false" flipV="false" rot="0">
            <a:off x="0" y="320612"/>
            <a:ext cx="4138177" cy="1331340"/>
          </a:xfrm>
          <a:custGeom>
            <a:avLst/>
            <a:gdLst/>
            <a:ahLst/>
            <a:cxnLst/>
            <a:rect r="r" b="b" t="t" l="l"/>
            <a:pathLst>
              <a:path h="1331340" w="4138177">
                <a:moveTo>
                  <a:pt x="0" y="0"/>
                </a:moveTo>
                <a:lnTo>
                  <a:pt x="4138177" y="0"/>
                </a:lnTo>
                <a:lnTo>
                  <a:pt x="4138177" y="1331339"/>
                </a:lnTo>
                <a:lnTo>
                  <a:pt x="0" y="1331339"/>
                </a:lnTo>
                <a:lnTo>
                  <a:pt x="0" y="0"/>
                </a:lnTo>
                <a:close/>
              </a:path>
            </a:pathLst>
          </a:custGeom>
          <a:blipFill>
            <a:blip r:embed="rId20"/>
            <a:stretch>
              <a:fillRect l="0" t="0" r="0" b="0"/>
            </a:stretch>
          </a:blipFill>
        </p:spPr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72773">
            <a:off x="-951600" y="-5709998"/>
            <a:ext cx="9653120" cy="8199414"/>
          </a:xfrm>
          <a:custGeom>
            <a:avLst/>
            <a:gdLst/>
            <a:ahLst/>
            <a:cxnLst/>
            <a:rect r="r" b="b" t="t" l="l"/>
            <a:pathLst>
              <a:path h="8199414" w="9653120">
                <a:moveTo>
                  <a:pt x="0" y="0"/>
                </a:moveTo>
                <a:lnTo>
                  <a:pt x="9653120" y="0"/>
                </a:lnTo>
                <a:lnTo>
                  <a:pt x="9653120" y="8199413"/>
                </a:lnTo>
                <a:lnTo>
                  <a:pt x="0" y="81994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942901">
            <a:off x="13245536" y="-2200342"/>
            <a:ext cx="6796068" cy="4942595"/>
          </a:xfrm>
          <a:custGeom>
            <a:avLst/>
            <a:gdLst/>
            <a:ahLst/>
            <a:cxnLst/>
            <a:rect r="r" b="b" t="t" l="l"/>
            <a:pathLst>
              <a:path h="4942595" w="6796068">
                <a:moveTo>
                  <a:pt x="0" y="0"/>
                </a:moveTo>
                <a:lnTo>
                  <a:pt x="6796068" y="0"/>
                </a:lnTo>
                <a:lnTo>
                  <a:pt x="6796068" y="4942594"/>
                </a:lnTo>
                <a:lnTo>
                  <a:pt x="0" y="49425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882379" y="4273185"/>
            <a:ext cx="4894633" cy="4894633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733382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733382"/>
                  </a:lnTo>
                  <a:cubicBezTo>
                    <a:pt x="43699" y="733382"/>
                    <a:pt x="79418" y="768721"/>
                    <a:pt x="79418" y="812800"/>
                  </a:cubicBezTo>
                  <a:lnTo>
                    <a:pt x="733382" y="812800"/>
                  </a:lnTo>
                  <a:cubicBezTo>
                    <a:pt x="733382" y="769101"/>
                    <a:pt x="768721" y="733382"/>
                    <a:pt x="812800" y="733382"/>
                  </a:cubicBezTo>
                  <a:lnTo>
                    <a:pt x="812800" y="79418"/>
                  </a:lnTo>
                  <a:cubicBezTo>
                    <a:pt x="769101" y="79418"/>
                    <a:pt x="733382" y="44079"/>
                    <a:pt x="733382" y="0"/>
                  </a:cubicBezTo>
                  <a:close/>
                </a:path>
              </a:pathLst>
            </a:custGeom>
            <a:solidFill>
              <a:srgbClr val="A9E7DE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38100" y="0"/>
              <a:ext cx="7366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14299" y="3513094"/>
            <a:ext cx="12188895" cy="64261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 b="true">
                <a:solidFill>
                  <a:srgbClr val="404040"/>
                </a:solidFill>
                <a:latin typeface="Helios Bold"/>
                <a:ea typeface="Helios Bold"/>
                <a:cs typeface="Helios Bold"/>
                <a:sym typeface="Helios Bold"/>
              </a:rPr>
              <a:t>Estrategias aplicadas para garantizar calidad:</a:t>
            </a:r>
          </a:p>
          <a:p>
            <a:pPr algn="l" marL="496640" indent="-248320" lvl="1">
              <a:lnSpc>
                <a:spcPts val="3220"/>
              </a:lnSpc>
              <a:buFont typeface="Arial"/>
              <a:buChar char="•"/>
            </a:pPr>
            <a:r>
              <a:rPr lang="en-US" b="true" sz="2300">
                <a:solidFill>
                  <a:srgbClr val="404040"/>
                </a:solidFill>
                <a:latin typeface="Helios Bold"/>
                <a:ea typeface="Helios Bold"/>
                <a:cs typeface="Helios Bold"/>
                <a:sym typeface="Helios Bold"/>
              </a:rPr>
              <a:t>Ejecución del plan de pruebas funcionales:</a:t>
            </a:r>
            <a:r>
              <a:rPr lang="en-US" sz="23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 Se diseñaron y documentaron casos de prueba para validar acciones clave del sistema, verificando el cumplimiento de criterios de aceptación y resultados esperados.</a:t>
            </a:r>
          </a:p>
          <a:p>
            <a:pPr algn="l" marL="496640" indent="-248320" lvl="1">
              <a:lnSpc>
                <a:spcPts val="3220"/>
              </a:lnSpc>
              <a:buFont typeface="Arial"/>
              <a:buChar char="•"/>
            </a:pPr>
            <a:r>
              <a:rPr lang="en-US" b="true" sz="2300">
                <a:solidFill>
                  <a:srgbClr val="404040"/>
                </a:solidFill>
                <a:latin typeface="Helios Bold"/>
                <a:ea typeface="Helios Bold"/>
                <a:cs typeface="Helios Bold"/>
                <a:sym typeface="Helios Bold"/>
              </a:rPr>
              <a:t>Control de versiones y artefactos aceptados: </a:t>
            </a:r>
            <a:r>
              <a:rPr lang="en-US" sz="23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Cada entrega del proyecto se registró con evidencia de revisión, manteniendo trazabilidad de cambios en código, documentos y funcionalidades. Se utilizó un ZIP final como artefacto compilado.</a:t>
            </a:r>
          </a:p>
          <a:p>
            <a:pPr algn="l" marL="496640" indent="-248320" lvl="1">
              <a:lnSpc>
                <a:spcPts val="3220"/>
              </a:lnSpc>
              <a:buFont typeface="Arial"/>
              <a:buChar char="•"/>
            </a:pPr>
            <a:r>
              <a:rPr lang="en-US" b="true" sz="2300">
                <a:solidFill>
                  <a:srgbClr val="404040"/>
                </a:solidFill>
                <a:latin typeface="Helios Bold"/>
                <a:ea typeface="Helios Bold"/>
                <a:cs typeface="Helios Bold"/>
                <a:sym typeface="Helios Bold"/>
              </a:rPr>
              <a:t>Gestión de roles y auditoría:</a:t>
            </a:r>
            <a:r>
              <a:rPr lang="en-US" sz="23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 Se implementaron privilegios acorde a cada rol, lo que garantiza que el usuario tenga acceso solo a funciones concretas, protegiendo datos sensibles.</a:t>
            </a:r>
          </a:p>
          <a:p>
            <a:pPr algn="l" marL="496640" indent="-248320" lvl="1">
              <a:lnSpc>
                <a:spcPts val="3220"/>
              </a:lnSpc>
              <a:buFont typeface="Arial"/>
              <a:buChar char="•"/>
            </a:pPr>
            <a:r>
              <a:rPr lang="en-US" b="true" sz="2300">
                <a:solidFill>
                  <a:srgbClr val="404040"/>
                </a:solidFill>
                <a:latin typeface="Helios Bold"/>
                <a:ea typeface="Helios Bold"/>
                <a:cs typeface="Helios Bold"/>
                <a:sym typeface="Helios Bold"/>
              </a:rPr>
              <a:t>Validación de seguridad y accesos:</a:t>
            </a:r>
            <a:r>
              <a:rPr lang="en-US" sz="23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 Se probaron escenarios de autenticación de datos, activación de accesos restringidos y manejo de sesiones activas para detectar vulnerabilidades y prevenir accesos no autorizados.</a:t>
            </a:r>
          </a:p>
          <a:p>
            <a:pPr algn="l" marL="496640" indent="-248320" lvl="1">
              <a:lnSpc>
                <a:spcPts val="3220"/>
              </a:lnSpc>
              <a:buFont typeface="Arial"/>
              <a:buChar char="•"/>
            </a:pPr>
            <a:r>
              <a:rPr lang="en-US" b="true" sz="2300">
                <a:solidFill>
                  <a:srgbClr val="404040"/>
                </a:solidFill>
                <a:latin typeface="Helios Bold"/>
                <a:ea typeface="Helios Bold"/>
                <a:cs typeface="Helios Bold"/>
                <a:sym typeface="Helios Bold"/>
              </a:rPr>
              <a:t>Manejo de errores controlados:</a:t>
            </a:r>
            <a:r>
              <a:rPr lang="en-US" sz="23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 El sistema muestra mensajes precisos ante errores de entrada, guiando al usuario y facilitando el soporte técnico.</a:t>
            </a:r>
          </a:p>
          <a:p>
            <a:pPr algn="l">
              <a:lnSpc>
                <a:spcPts val="322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2759496" y="1395353"/>
            <a:ext cx="13148446" cy="1745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3"/>
              </a:lnSpc>
            </a:pPr>
            <a:r>
              <a:rPr lang="en-US" sz="4764" spc="1972">
                <a:solidFill>
                  <a:srgbClr val="D1AB71"/>
                </a:solidFill>
                <a:latin typeface="Questrial"/>
                <a:ea typeface="Questrial"/>
                <a:cs typeface="Questrial"/>
                <a:sym typeface="Questrial"/>
              </a:rPr>
              <a:t>ACCIONES DE MEJORA Y ASEGURAMIENTO DE LA CALIDAD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183515" y="4463195"/>
            <a:ext cx="4292361" cy="4940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8"/>
              </a:lnSpc>
            </a:pPr>
            <a:r>
              <a:rPr lang="en-US" sz="1998" b="true">
                <a:solidFill>
                  <a:srgbClr val="404040"/>
                </a:solidFill>
                <a:latin typeface="Helios Bold"/>
                <a:ea typeface="Helios Bold"/>
                <a:cs typeface="Helios Bold"/>
                <a:sym typeface="Helios Bold"/>
              </a:rPr>
              <a:t>Beneficios directos para el negocio:</a:t>
            </a:r>
          </a:p>
          <a:p>
            <a:pPr algn="ctr" marL="431574" indent="-215787" lvl="1">
              <a:lnSpc>
                <a:spcPts val="2798"/>
              </a:lnSpc>
              <a:buFont typeface="Arial"/>
              <a:buChar char="•"/>
            </a:pPr>
            <a:r>
              <a:rPr lang="en-US" sz="1998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Menor tasa de errores en revisión documental</a:t>
            </a:r>
          </a:p>
          <a:p>
            <a:pPr algn="ctr" marL="431574" indent="-215787" lvl="1">
              <a:lnSpc>
                <a:spcPts val="2798"/>
              </a:lnSpc>
              <a:buFont typeface="Arial"/>
              <a:buChar char="•"/>
            </a:pPr>
            <a:r>
              <a:rPr lang="en-US" sz="1998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Mayor transparencia en el proceso de evaluación</a:t>
            </a:r>
          </a:p>
          <a:p>
            <a:pPr algn="ctr" marL="431574" indent="-215787" lvl="1">
              <a:lnSpc>
                <a:spcPts val="2798"/>
              </a:lnSpc>
              <a:buFont typeface="Arial"/>
              <a:buChar char="•"/>
            </a:pPr>
            <a:r>
              <a:rPr lang="en-US" sz="1998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Mejoras en la experiencia de usuario </a:t>
            </a:r>
          </a:p>
          <a:p>
            <a:pPr algn="ctr" marL="431574" indent="-215787" lvl="1">
              <a:lnSpc>
                <a:spcPts val="2798"/>
              </a:lnSpc>
              <a:buFont typeface="Arial"/>
              <a:buChar char="•"/>
            </a:pPr>
            <a:r>
              <a:rPr lang="en-US" sz="1998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Cumplimiento legal respaldado por evidencia técnica</a:t>
            </a:r>
          </a:p>
          <a:p>
            <a:pPr algn="ctr" marL="431574" indent="-215787" lvl="1">
              <a:lnSpc>
                <a:spcPts val="2798"/>
              </a:lnSpc>
              <a:buFont typeface="Arial"/>
              <a:buChar char="•"/>
            </a:pPr>
            <a:r>
              <a:rPr lang="en-US" sz="1998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Mayor eficiencia operativa y capacidad de escalamiento</a:t>
            </a:r>
          </a:p>
          <a:p>
            <a:pPr algn="ctr">
              <a:lnSpc>
                <a:spcPts val="2798"/>
              </a:lnSpc>
            </a:pPr>
          </a:p>
          <a:p>
            <a:pPr algn="ctr">
              <a:lnSpc>
                <a:spcPts val="279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72773">
            <a:off x="-951600" y="-5709998"/>
            <a:ext cx="9653120" cy="8199414"/>
          </a:xfrm>
          <a:custGeom>
            <a:avLst/>
            <a:gdLst/>
            <a:ahLst/>
            <a:cxnLst/>
            <a:rect r="r" b="b" t="t" l="l"/>
            <a:pathLst>
              <a:path h="8199414" w="9653120">
                <a:moveTo>
                  <a:pt x="0" y="0"/>
                </a:moveTo>
                <a:lnTo>
                  <a:pt x="9653120" y="0"/>
                </a:lnTo>
                <a:lnTo>
                  <a:pt x="9653120" y="8199413"/>
                </a:lnTo>
                <a:lnTo>
                  <a:pt x="0" y="81994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942901">
            <a:off x="13245536" y="-2200342"/>
            <a:ext cx="6796068" cy="4942595"/>
          </a:xfrm>
          <a:custGeom>
            <a:avLst/>
            <a:gdLst/>
            <a:ahLst/>
            <a:cxnLst/>
            <a:rect r="r" b="b" t="t" l="l"/>
            <a:pathLst>
              <a:path h="4942595" w="6796068">
                <a:moveTo>
                  <a:pt x="0" y="0"/>
                </a:moveTo>
                <a:lnTo>
                  <a:pt x="6796068" y="0"/>
                </a:lnTo>
                <a:lnTo>
                  <a:pt x="6796068" y="4942594"/>
                </a:lnTo>
                <a:lnTo>
                  <a:pt x="0" y="49425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447707" y="3570244"/>
            <a:ext cx="7136052" cy="6193206"/>
            <a:chOff x="0" y="0"/>
            <a:chExt cx="93654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36540" cy="812800"/>
            </a:xfrm>
            <a:custGeom>
              <a:avLst/>
              <a:gdLst/>
              <a:ahLst/>
              <a:cxnLst/>
              <a:rect r="r" b="b" t="t" l="l"/>
              <a:pathLst>
                <a:path h="812800" w="936540">
                  <a:moveTo>
                    <a:pt x="857122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733382"/>
                  </a:lnTo>
                  <a:cubicBezTo>
                    <a:pt x="43699" y="733382"/>
                    <a:pt x="79418" y="768721"/>
                    <a:pt x="79418" y="812800"/>
                  </a:cubicBezTo>
                  <a:lnTo>
                    <a:pt x="857122" y="812800"/>
                  </a:lnTo>
                  <a:cubicBezTo>
                    <a:pt x="857122" y="769101"/>
                    <a:pt x="892461" y="733382"/>
                    <a:pt x="936540" y="733382"/>
                  </a:cubicBezTo>
                  <a:lnTo>
                    <a:pt x="936540" y="79418"/>
                  </a:lnTo>
                  <a:cubicBezTo>
                    <a:pt x="892840" y="79418"/>
                    <a:pt x="857122" y="44079"/>
                    <a:pt x="857122" y="0"/>
                  </a:cubicBezTo>
                  <a:close/>
                </a:path>
              </a:pathLst>
            </a:custGeom>
            <a:solidFill>
              <a:srgbClr val="9CABEB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38100" y="0"/>
              <a:ext cx="86034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135168" y="3570244"/>
            <a:ext cx="7136052" cy="6193206"/>
            <a:chOff x="0" y="0"/>
            <a:chExt cx="93654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36540" cy="812800"/>
            </a:xfrm>
            <a:custGeom>
              <a:avLst/>
              <a:gdLst/>
              <a:ahLst/>
              <a:cxnLst/>
              <a:rect r="r" b="b" t="t" l="l"/>
              <a:pathLst>
                <a:path h="812800" w="936540">
                  <a:moveTo>
                    <a:pt x="857122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733382"/>
                  </a:lnTo>
                  <a:cubicBezTo>
                    <a:pt x="43699" y="733382"/>
                    <a:pt x="79418" y="768721"/>
                    <a:pt x="79418" y="812800"/>
                  </a:cubicBezTo>
                  <a:lnTo>
                    <a:pt x="857122" y="812800"/>
                  </a:lnTo>
                  <a:cubicBezTo>
                    <a:pt x="857122" y="769101"/>
                    <a:pt x="892461" y="733382"/>
                    <a:pt x="936540" y="733382"/>
                  </a:cubicBezTo>
                  <a:lnTo>
                    <a:pt x="936540" y="79418"/>
                  </a:lnTo>
                  <a:cubicBezTo>
                    <a:pt x="892840" y="79418"/>
                    <a:pt x="857122" y="44079"/>
                    <a:pt x="857122" y="0"/>
                  </a:cubicBezTo>
                  <a:close/>
                </a:path>
              </a:pathLst>
            </a:custGeom>
            <a:solidFill>
              <a:srgbClr val="9CABEB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38100" y="0"/>
              <a:ext cx="86034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11461493" y="1371125"/>
            <a:ext cx="2483403" cy="2458569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2759496" y="1143000"/>
            <a:ext cx="13148446" cy="11739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3"/>
              </a:lnSpc>
            </a:pPr>
            <a:r>
              <a:rPr lang="en-US" sz="4764" spc="1972">
                <a:solidFill>
                  <a:srgbClr val="D1AB71"/>
                </a:solidFill>
                <a:latin typeface="Questrial"/>
                <a:ea typeface="Questrial"/>
                <a:cs typeface="Questrial"/>
                <a:sym typeface="Questrial"/>
              </a:rPr>
              <a:t>JUSTIFICACIÓN DE LA TÉCNICA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33182" y="4006549"/>
            <a:ext cx="6428631" cy="4496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true">
                <a:solidFill>
                  <a:srgbClr val="404040"/>
                </a:solidFill>
                <a:latin typeface="Helios Bold"/>
                <a:ea typeface="Helios Bold"/>
                <a:cs typeface="Helios Bold"/>
                <a:sym typeface="Helios Bold"/>
              </a:rPr>
              <a:t>Fundamentación de la Solución:</a:t>
            </a:r>
          </a:p>
          <a:p>
            <a:pPr algn="ctr" marL="475051" indent="-237525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Diseño modular y escalable: Uso de funciones y procedimientos PL/SQL que dividen tareas por actor, permitiendo organización y mejoras futuras.</a:t>
            </a:r>
          </a:p>
          <a:p>
            <a:pPr algn="ctr" marL="518230" indent="-259115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Diagrama de casos de uso: Cada actor tiene acciones claras dentro del sistema.</a:t>
            </a:r>
          </a:p>
          <a:p>
            <a:pPr algn="ctr" marL="518230" indent="-259115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Cumplimiento normativo: El sistema automatiza procesos exigidos por SAG/PDI, asegurando su validez legal.</a:t>
            </a:r>
          </a:p>
          <a:p>
            <a:pPr algn="ctr">
              <a:lnSpc>
                <a:spcPts val="3360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9333719" y="4006549"/>
            <a:ext cx="6428631" cy="54521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true">
                <a:solidFill>
                  <a:srgbClr val="404040"/>
                </a:solidFill>
                <a:latin typeface="Helios Bold"/>
                <a:ea typeface="Helios Bold"/>
                <a:cs typeface="Helios Bold"/>
                <a:sym typeface="Helios Bold"/>
              </a:rPr>
              <a:t>Argumentación:</a:t>
            </a:r>
          </a:p>
          <a:p>
            <a:pPr algn="ctr" marL="518230" indent="-259115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Todas las decisiones técnicas están sustentadas en criterios de eficiencia, seguridad y alineación legal.</a:t>
            </a:r>
          </a:p>
          <a:p>
            <a:pPr algn="ctr" marL="518230" indent="-259115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Se abordó cada requerimiento funcional desde la perspectiva del usuario, pensando en su experiencia y en la facilidad de validación.</a:t>
            </a:r>
          </a:p>
          <a:p>
            <a:pPr algn="ctr" marL="518230" indent="-259115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El uso de base de datos Oracle y PL/SQL responde a la necesidad de un sistema robusto, confiable y capaz de manejar múltiples roles y procesos.</a:t>
            </a:r>
          </a:p>
          <a:p>
            <a:pPr algn="ctr">
              <a:lnSpc>
                <a:spcPts val="336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72773">
            <a:off x="-1644368" y="-6078031"/>
            <a:ext cx="9653120" cy="8199414"/>
          </a:xfrm>
          <a:custGeom>
            <a:avLst/>
            <a:gdLst/>
            <a:ahLst/>
            <a:cxnLst/>
            <a:rect r="r" b="b" t="t" l="l"/>
            <a:pathLst>
              <a:path h="8199414" w="9653120">
                <a:moveTo>
                  <a:pt x="0" y="0"/>
                </a:moveTo>
                <a:lnTo>
                  <a:pt x="9653120" y="0"/>
                </a:lnTo>
                <a:lnTo>
                  <a:pt x="9653120" y="8199413"/>
                </a:lnTo>
                <a:lnTo>
                  <a:pt x="0" y="81994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942901">
            <a:off x="13245536" y="-1637438"/>
            <a:ext cx="6796068" cy="4942595"/>
          </a:xfrm>
          <a:custGeom>
            <a:avLst/>
            <a:gdLst/>
            <a:ahLst/>
            <a:cxnLst/>
            <a:rect r="r" b="b" t="t" l="l"/>
            <a:pathLst>
              <a:path h="4942595" w="6796068">
                <a:moveTo>
                  <a:pt x="0" y="0"/>
                </a:moveTo>
                <a:lnTo>
                  <a:pt x="6796068" y="0"/>
                </a:lnTo>
                <a:lnTo>
                  <a:pt x="6796068" y="4942594"/>
                </a:lnTo>
                <a:lnTo>
                  <a:pt x="0" y="49425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-7381216">
            <a:off x="15177814" y="-2386035"/>
            <a:ext cx="2931512" cy="4772070"/>
          </a:xfrm>
          <a:custGeom>
            <a:avLst/>
            <a:gdLst/>
            <a:ahLst/>
            <a:cxnLst/>
            <a:rect r="r" b="b" t="t" l="l"/>
            <a:pathLst>
              <a:path h="4772070" w="2931512">
                <a:moveTo>
                  <a:pt x="2931512" y="0"/>
                </a:moveTo>
                <a:lnTo>
                  <a:pt x="0" y="0"/>
                </a:lnTo>
                <a:lnTo>
                  <a:pt x="0" y="4772070"/>
                </a:lnTo>
                <a:lnTo>
                  <a:pt x="2931512" y="4772070"/>
                </a:lnTo>
                <a:lnTo>
                  <a:pt x="2931512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69623" y="2836371"/>
            <a:ext cx="14428203" cy="4563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59388" indent="-279694" lvl="1">
              <a:lnSpc>
                <a:spcPts val="3627"/>
              </a:lnSpc>
              <a:buFont typeface="Arial"/>
              <a:buChar char="•"/>
            </a:pPr>
            <a:r>
              <a:rPr lang="en-US" sz="259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El sistema desarrollado responde de forma directa a las necesidades del cliente-usuario, ofreciendo una solución funcional, técnica y alineada con la normativa vigente. Al estructurarlo por módulos y automatizar procesos como la validación documental y la revisión SAG/PDI, logramos una plataforma práctica, eficiente y adaptable.</a:t>
            </a:r>
          </a:p>
          <a:p>
            <a:pPr algn="l" marL="559388" indent="-279694" lvl="1">
              <a:lnSpc>
                <a:spcPts val="3627"/>
              </a:lnSpc>
              <a:buFont typeface="Arial"/>
              <a:buChar char="•"/>
            </a:pPr>
            <a:r>
              <a:rPr lang="en-US" sz="259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Durante el proceso, se trabajó con una planificación clara, se aplicaron pruebas para validar el funcionamiento, y se elaboró documentación técnica completa (ERS, carta Gantt, plan de pruebas). Todo esto refleja el compromiso del equipo con la calidad y con entregar un sistema que realmente facilite el trabajo aduanero y mejore la experiencia tanto para usuarios como fiscalizadores.</a:t>
            </a:r>
          </a:p>
          <a:p>
            <a:pPr algn="l">
              <a:lnSpc>
                <a:spcPts val="3627"/>
              </a:lnSpc>
              <a:spcBef>
                <a:spcPct val="0"/>
              </a:spcBef>
            </a:pP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6911336" y="6738196"/>
            <a:ext cx="3108929" cy="3108929"/>
          </a:xfrm>
          <a:prstGeom prst="rect">
            <a:avLst/>
          </a:prstGeom>
        </p:spPr>
      </p:pic>
      <p:sp>
        <p:nvSpPr>
          <p:cNvPr name="Freeform 7" id="7"/>
          <p:cNvSpPr/>
          <p:nvPr/>
        </p:nvSpPr>
        <p:spPr>
          <a:xfrm flipH="false" flipV="false" rot="0">
            <a:off x="10785932" y="7555680"/>
            <a:ext cx="4672015" cy="1868806"/>
          </a:xfrm>
          <a:custGeom>
            <a:avLst/>
            <a:gdLst/>
            <a:ahLst/>
            <a:cxnLst/>
            <a:rect r="r" b="b" t="t" l="l"/>
            <a:pathLst>
              <a:path h="1868806" w="4672015">
                <a:moveTo>
                  <a:pt x="0" y="0"/>
                </a:moveTo>
                <a:lnTo>
                  <a:pt x="4672016" y="0"/>
                </a:lnTo>
                <a:lnTo>
                  <a:pt x="4672016" y="1868807"/>
                </a:lnTo>
                <a:lnTo>
                  <a:pt x="0" y="186880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309501" y="1117418"/>
            <a:ext cx="13148446" cy="602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3"/>
              </a:lnSpc>
            </a:pPr>
            <a:r>
              <a:rPr lang="en-US" sz="4764" spc="1972">
                <a:solidFill>
                  <a:srgbClr val="D1AB71"/>
                </a:solidFill>
                <a:latin typeface="Questrial"/>
                <a:ea typeface="Questrial"/>
                <a:cs typeface="Questrial"/>
                <a:sym typeface="Questrial"/>
              </a:rPr>
              <a:t>CONCLUSIÓN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220684">
            <a:off x="13250393" y="8199992"/>
            <a:ext cx="9653120" cy="8199414"/>
          </a:xfrm>
          <a:custGeom>
            <a:avLst/>
            <a:gdLst/>
            <a:ahLst/>
            <a:cxnLst/>
            <a:rect r="r" b="b" t="t" l="l"/>
            <a:pathLst>
              <a:path h="8199414" w="9653120">
                <a:moveTo>
                  <a:pt x="0" y="0"/>
                </a:moveTo>
                <a:lnTo>
                  <a:pt x="9653120" y="0"/>
                </a:lnTo>
                <a:lnTo>
                  <a:pt x="9653120" y="8199414"/>
                </a:lnTo>
                <a:lnTo>
                  <a:pt x="0" y="81994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8858540">
            <a:off x="14944691" y="-801051"/>
            <a:ext cx="2597620" cy="4228542"/>
          </a:xfrm>
          <a:custGeom>
            <a:avLst/>
            <a:gdLst/>
            <a:ahLst/>
            <a:cxnLst/>
            <a:rect r="r" b="b" t="t" l="l"/>
            <a:pathLst>
              <a:path h="4228542" w="2597620">
                <a:moveTo>
                  <a:pt x="2597619" y="0"/>
                </a:moveTo>
                <a:lnTo>
                  <a:pt x="0" y="0"/>
                </a:lnTo>
                <a:lnTo>
                  <a:pt x="0" y="4228542"/>
                </a:lnTo>
                <a:lnTo>
                  <a:pt x="2597619" y="4228542"/>
                </a:lnTo>
                <a:lnTo>
                  <a:pt x="2597619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1780621">
            <a:off x="1197846" y="6846659"/>
            <a:ext cx="2693207" cy="4384144"/>
          </a:xfrm>
          <a:custGeom>
            <a:avLst/>
            <a:gdLst/>
            <a:ahLst/>
            <a:cxnLst/>
            <a:rect r="r" b="b" t="t" l="l"/>
            <a:pathLst>
              <a:path h="4384144" w="2693207">
                <a:moveTo>
                  <a:pt x="2693207" y="0"/>
                </a:moveTo>
                <a:lnTo>
                  <a:pt x="0" y="0"/>
                </a:lnTo>
                <a:lnTo>
                  <a:pt x="0" y="4384144"/>
                </a:lnTo>
                <a:lnTo>
                  <a:pt x="2693207" y="4384144"/>
                </a:lnTo>
                <a:lnTo>
                  <a:pt x="2693207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-1638896">
            <a:off x="-5370818" y="-566694"/>
            <a:ext cx="8694690" cy="3888898"/>
          </a:xfrm>
          <a:custGeom>
            <a:avLst/>
            <a:gdLst/>
            <a:ahLst/>
            <a:cxnLst/>
            <a:rect r="r" b="b" t="t" l="l"/>
            <a:pathLst>
              <a:path h="3888898" w="8694690">
                <a:moveTo>
                  <a:pt x="8694691" y="0"/>
                </a:moveTo>
                <a:lnTo>
                  <a:pt x="0" y="0"/>
                </a:lnTo>
                <a:lnTo>
                  <a:pt x="0" y="3888897"/>
                </a:lnTo>
                <a:lnTo>
                  <a:pt x="8694691" y="3888897"/>
                </a:lnTo>
                <a:lnTo>
                  <a:pt x="8694691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0800000">
            <a:off x="16243500" y="1313220"/>
            <a:ext cx="5488095" cy="5663138"/>
          </a:xfrm>
          <a:custGeom>
            <a:avLst/>
            <a:gdLst/>
            <a:ahLst/>
            <a:cxnLst/>
            <a:rect r="r" b="b" t="t" l="l"/>
            <a:pathLst>
              <a:path h="5663138" w="5488095">
                <a:moveTo>
                  <a:pt x="0" y="0"/>
                </a:moveTo>
                <a:lnTo>
                  <a:pt x="5488096" y="0"/>
                </a:lnTo>
                <a:lnTo>
                  <a:pt x="5488096" y="5663138"/>
                </a:lnTo>
                <a:lnTo>
                  <a:pt x="0" y="566313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884151" y="1446570"/>
            <a:ext cx="12576744" cy="1576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24"/>
              </a:lnSpc>
            </a:pPr>
            <a:r>
              <a:rPr lang="en-US" sz="6275" spc="1663">
                <a:solidFill>
                  <a:srgbClr val="8EA19B"/>
                </a:solidFill>
                <a:latin typeface="Questrial"/>
                <a:ea typeface="Questrial"/>
                <a:cs typeface="Questrial"/>
                <a:sym typeface="Questrial"/>
              </a:rPr>
              <a:t>LEVANTAMIENTO DE REQUISITOS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10427096">
            <a:off x="-2552789" y="3501196"/>
            <a:ext cx="4601856" cy="4748632"/>
          </a:xfrm>
          <a:custGeom>
            <a:avLst/>
            <a:gdLst/>
            <a:ahLst/>
            <a:cxnLst/>
            <a:rect r="r" b="b" t="t" l="l"/>
            <a:pathLst>
              <a:path h="4748632" w="4601856">
                <a:moveTo>
                  <a:pt x="0" y="0"/>
                </a:moveTo>
                <a:lnTo>
                  <a:pt x="4601856" y="0"/>
                </a:lnTo>
                <a:lnTo>
                  <a:pt x="4601856" y="4748632"/>
                </a:lnTo>
                <a:lnTo>
                  <a:pt x="0" y="474863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292588" y="3452726"/>
            <a:ext cx="13759870" cy="4776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42"/>
              </a:lnSpc>
            </a:pPr>
            <a:r>
              <a:rPr lang="en-US" sz="2945" spc="64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En esta etapa se analizan las necesidades del cliente-usuario y se revisa la normativa legal vigente de SAG y PDI para definir los requerimientos técnicos y funcionales del sistema. Se identifican los siguientes factores:</a:t>
            </a:r>
          </a:p>
          <a:p>
            <a:pPr algn="just">
              <a:lnSpc>
                <a:spcPts val="4742"/>
              </a:lnSpc>
            </a:pPr>
          </a:p>
          <a:p>
            <a:pPr algn="just">
              <a:lnSpc>
                <a:spcPts val="4742"/>
              </a:lnSpc>
            </a:pPr>
            <a:r>
              <a:rPr lang="en-US" b="true" sz="2945" spc="64">
                <a:solidFill>
                  <a:srgbClr val="404040"/>
                </a:solidFill>
                <a:latin typeface="Helios Bold"/>
                <a:ea typeface="Helios Bold"/>
                <a:cs typeface="Helios Bold"/>
                <a:sym typeface="Helios Bold"/>
              </a:rPr>
              <a:t>Módulos clave:</a:t>
            </a:r>
            <a:r>
              <a:rPr lang="en-US" sz="2945" spc="64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 Registro de datos, validación legal, revisión documental, generación de reportes.</a:t>
            </a:r>
          </a:p>
          <a:p>
            <a:pPr algn="just">
              <a:lnSpc>
                <a:spcPts val="4742"/>
              </a:lnSpc>
            </a:pPr>
          </a:p>
          <a:p>
            <a:pPr algn="just" marL="0" indent="0" lvl="0">
              <a:lnSpc>
                <a:spcPts val="4742"/>
              </a:lnSpc>
            </a:pPr>
            <a:r>
              <a:rPr lang="en-US" b="true" sz="2945" spc="64">
                <a:solidFill>
                  <a:srgbClr val="404040"/>
                </a:solidFill>
                <a:latin typeface="Helios Bold"/>
                <a:ea typeface="Helios Bold"/>
                <a:cs typeface="Helios Bold"/>
                <a:sym typeface="Helios Bold"/>
              </a:rPr>
              <a:t>Actores principales:</a:t>
            </a:r>
            <a:r>
              <a:rPr lang="en-US" sz="2945" spc="64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 pasajero, fiscalizador y soporte técnico.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220684">
            <a:off x="13250393" y="8199992"/>
            <a:ext cx="9653120" cy="8199414"/>
          </a:xfrm>
          <a:custGeom>
            <a:avLst/>
            <a:gdLst/>
            <a:ahLst/>
            <a:cxnLst/>
            <a:rect r="r" b="b" t="t" l="l"/>
            <a:pathLst>
              <a:path h="8199414" w="9653120">
                <a:moveTo>
                  <a:pt x="0" y="0"/>
                </a:moveTo>
                <a:lnTo>
                  <a:pt x="9653120" y="0"/>
                </a:lnTo>
                <a:lnTo>
                  <a:pt x="9653120" y="8199414"/>
                </a:lnTo>
                <a:lnTo>
                  <a:pt x="0" y="81994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8858540">
            <a:off x="14944691" y="-801051"/>
            <a:ext cx="2597620" cy="4228542"/>
          </a:xfrm>
          <a:custGeom>
            <a:avLst/>
            <a:gdLst/>
            <a:ahLst/>
            <a:cxnLst/>
            <a:rect r="r" b="b" t="t" l="l"/>
            <a:pathLst>
              <a:path h="4228542" w="2597620">
                <a:moveTo>
                  <a:pt x="2597619" y="0"/>
                </a:moveTo>
                <a:lnTo>
                  <a:pt x="0" y="0"/>
                </a:lnTo>
                <a:lnTo>
                  <a:pt x="0" y="4228542"/>
                </a:lnTo>
                <a:lnTo>
                  <a:pt x="2597619" y="4228542"/>
                </a:lnTo>
                <a:lnTo>
                  <a:pt x="2597619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1780621">
            <a:off x="1197846" y="6846659"/>
            <a:ext cx="2693207" cy="4384144"/>
          </a:xfrm>
          <a:custGeom>
            <a:avLst/>
            <a:gdLst/>
            <a:ahLst/>
            <a:cxnLst/>
            <a:rect r="r" b="b" t="t" l="l"/>
            <a:pathLst>
              <a:path h="4384144" w="2693207">
                <a:moveTo>
                  <a:pt x="2693207" y="0"/>
                </a:moveTo>
                <a:lnTo>
                  <a:pt x="0" y="0"/>
                </a:lnTo>
                <a:lnTo>
                  <a:pt x="0" y="4384144"/>
                </a:lnTo>
                <a:lnTo>
                  <a:pt x="2693207" y="4384144"/>
                </a:lnTo>
                <a:lnTo>
                  <a:pt x="2693207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-1638896">
            <a:off x="-5370818" y="-566694"/>
            <a:ext cx="8694690" cy="3888898"/>
          </a:xfrm>
          <a:custGeom>
            <a:avLst/>
            <a:gdLst/>
            <a:ahLst/>
            <a:cxnLst/>
            <a:rect r="r" b="b" t="t" l="l"/>
            <a:pathLst>
              <a:path h="3888898" w="8694690">
                <a:moveTo>
                  <a:pt x="8694691" y="0"/>
                </a:moveTo>
                <a:lnTo>
                  <a:pt x="0" y="0"/>
                </a:lnTo>
                <a:lnTo>
                  <a:pt x="0" y="3888897"/>
                </a:lnTo>
                <a:lnTo>
                  <a:pt x="8694691" y="3888897"/>
                </a:lnTo>
                <a:lnTo>
                  <a:pt x="8694691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0800000">
            <a:off x="16243500" y="1313220"/>
            <a:ext cx="5488095" cy="5663138"/>
          </a:xfrm>
          <a:custGeom>
            <a:avLst/>
            <a:gdLst/>
            <a:ahLst/>
            <a:cxnLst/>
            <a:rect r="r" b="b" t="t" l="l"/>
            <a:pathLst>
              <a:path h="5663138" w="5488095">
                <a:moveTo>
                  <a:pt x="0" y="0"/>
                </a:moveTo>
                <a:lnTo>
                  <a:pt x="5488096" y="0"/>
                </a:lnTo>
                <a:lnTo>
                  <a:pt x="5488096" y="5663138"/>
                </a:lnTo>
                <a:lnTo>
                  <a:pt x="0" y="566313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10427096">
            <a:off x="-2552789" y="3501196"/>
            <a:ext cx="4601856" cy="4748632"/>
          </a:xfrm>
          <a:custGeom>
            <a:avLst/>
            <a:gdLst/>
            <a:ahLst/>
            <a:cxnLst/>
            <a:rect r="r" b="b" t="t" l="l"/>
            <a:pathLst>
              <a:path h="4748632" w="4601856">
                <a:moveTo>
                  <a:pt x="0" y="0"/>
                </a:moveTo>
                <a:lnTo>
                  <a:pt x="4601856" y="0"/>
                </a:lnTo>
                <a:lnTo>
                  <a:pt x="4601856" y="4748632"/>
                </a:lnTo>
                <a:lnTo>
                  <a:pt x="0" y="474863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914661" y="1780106"/>
            <a:ext cx="10706767" cy="1766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4"/>
              </a:lnSpc>
            </a:pPr>
            <a:r>
              <a:rPr lang="en-US" sz="7004" spc="1856">
                <a:solidFill>
                  <a:srgbClr val="8EA19B"/>
                </a:solidFill>
                <a:latin typeface="Questrial"/>
                <a:ea typeface="Questrial"/>
                <a:cs typeface="Questrial"/>
                <a:sym typeface="Questrial"/>
              </a:rPr>
              <a:t>DISEÑO DEL SISTEMA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544450" y="3670496"/>
            <a:ext cx="12999520" cy="3579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06"/>
              </a:lnSpc>
            </a:pPr>
            <a:r>
              <a:rPr lang="en-US" sz="2985" spc="65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Durante esta fase se define la estructura técnica y funcional del sistema aduanero, basándose en los requerimientos levantados anteriormente. Se elaboran varios recursos: </a:t>
            </a:r>
          </a:p>
          <a:p>
            <a:pPr algn="just" marL="644570" indent="-322285" lvl="1">
              <a:lnSpc>
                <a:spcPts val="4806"/>
              </a:lnSpc>
              <a:buFont typeface="Arial"/>
              <a:buChar char="•"/>
            </a:pPr>
            <a:r>
              <a:rPr lang="en-US" sz="2985" spc="65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Diagramas de caso de uso.</a:t>
            </a:r>
          </a:p>
          <a:p>
            <a:pPr algn="just" marL="644570" indent="-322285" lvl="1">
              <a:lnSpc>
                <a:spcPts val="4806"/>
              </a:lnSpc>
              <a:buFont typeface="Arial"/>
              <a:buChar char="•"/>
            </a:pPr>
            <a:r>
              <a:rPr lang="en-US" sz="2985" spc="65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Planilla ERS (requisitos funcionales y no funcionales).</a:t>
            </a:r>
          </a:p>
          <a:p>
            <a:pPr algn="just" marL="644570" indent="-322285" lvl="1">
              <a:lnSpc>
                <a:spcPts val="4806"/>
              </a:lnSpc>
              <a:buFont typeface="Arial"/>
              <a:buChar char="•"/>
            </a:pPr>
            <a:r>
              <a:rPr lang="en-US" sz="2985" spc="65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C</a:t>
            </a:r>
            <a:r>
              <a:rPr lang="en-US" sz="2985" spc="65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arta Gantt.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220684">
            <a:off x="13250393" y="8199992"/>
            <a:ext cx="9653120" cy="8199414"/>
          </a:xfrm>
          <a:custGeom>
            <a:avLst/>
            <a:gdLst/>
            <a:ahLst/>
            <a:cxnLst/>
            <a:rect r="r" b="b" t="t" l="l"/>
            <a:pathLst>
              <a:path h="8199414" w="9653120">
                <a:moveTo>
                  <a:pt x="0" y="0"/>
                </a:moveTo>
                <a:lnTo>
                  <a:pt x="9653120" y="0"/>
                </a:lnTo>
                <a:lnTo>
                  <a:pt x="9653120" y="8199414"/>
                </a:lnTo>
                <a:lnTo>
                  <a:pt x="0" y="81994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8858540">
            <a:off x="14944691" y="-801051"/>
            <a:ext cx="2597620" cy="4228542"/>
          </a:xfrm>
          <a:custGeom>
            <a:avLst/>
            <a:gdLst/>
            <a:ahLst/>
            <a:cxnLst/>
            <a:rect r="r" b="b" t="t" l="l"/>
            <a:pathLst>
              <a:path h="4228542" w="2597620">
                <a:moveTo>
                  <a:pt x="2597619" y="0"/>
                </a:moveTo>
                <a:lnTo>
                  <a:pt x="0" y="0"/>
                </a:lnTo>
                <a:lnTo>
                  <a:pt x="0" y="4228542"/>
                </a:lnTo>
                <a:lnTo>
                  <a:pt x="2597619" y="4228542"/>
                </a:lnTo>
                <a:lnTo>
                  <a:pt x="2597619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1780621">
            <a:off x="1197846" y="6846659"/>
            <a:ext cx="2693207" cy="4384144"/>
          </a:xfrm>
          <a:custGeom>
            <a:avLst/>
            <a:gdLst/>
            <a:ahLst/>
            <a:cxnLst/>
            <a:rect r="r" b="b" t="t" l="l"/>
            <a:pathLst>
              <a:path h="4384144" w="2693207">
                <a:moveTo>
                  <a:pt x="2693207" y="0"/>
                </a:moveTo>
                <a:lnTo>
                  <a:pt x="0" y="0"/>
                </a:lnTo>
                <a:lnTo>
                  <a:pt x="0" y="4384144"/>
                </a:lnTo>
                <a:lnTo>
                  <a:pt x="2693207" y="4384144"/>
                </a:lnTo>
                <a:lnTo>
                  <a:pt x="2693207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-1638896">
            <a:off x="-5370818" y="-566694"/>
            <a:ext cx="8694690" cy="3888898"/>
          </a:xfrm>
          <a:custGeom>
            <a:avLst/>
            <a:gdLst/>
            <a:ahLst/>
            <a:cxnLst/>
            <a:rect r="r" b="b" t="t" l="l"/>
            <a:pathLst>
              <a:path h="3888898" w="8694690">
                <a:moveTo>
                  <a:pt x="8694691" y="0"/>
                </a:moveTo>
                <a:lnTo>
                  <a:pt x="0" y="0"/>
                </a:lnTo>
                <a:lnTo>
                  <a:pt x="0" y="3888897"/>
                </a:lnTo>
                <a:lnTo>
                  <a:pt x="8694691" y="3888897"/>
                </a:lnTo>
                <a:lnTo>
                  <a:pt x="8694691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0800000">
            <a:off x="16243500" y="1313220"/>
            <a:ext cx="5488095" cy="5663138"/>
          </a:xfrm>
          <a:custGeom>
            <a:avLst/>
            <a:gdLst/>
            <a:ahLst/>
            <a:cxnLst/>
            <a:rect r="r" b="b" t="t" l="l"/>
            <a:pathLst>
              <a:path h="5663138" w="5488095">
                <a:moveTo>
                  <a:pt x="0" y="0"/>
                </a:moveTo>
                <a:lnTo>
                  <a:pt x="5488096" y="0"/>
                </a:lnTo>
                <a:lnTo>
                  <a:pt x="5488096" y="5663138"/>
                </a:lnTo>
                <a:lnTo>
                  <a:pt x="0" y="566313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10427096">
            <a:off x="-2687850" y="3457321"/>
            <a:ext cx="4601856" cy="4748632"/>
          </a:xfrm>
          <a:custGeom>
            <a:avLst/>
            <a:gdLst/>
            <a:ahLst/>
            <a:cxnLst/>
            <a:rect r="r" b="b" t="t" l="l"/>
            <a:pathLst>
              <a:path h="4748632" w="4601856">
                <a:moveTo>
                  <a:pt x="0" y="0"/>
                </a:moveTo>
                <a:lnTo>
                  <a:pt x="4601856" y="0"/>
                </a:lnTo>
                <a:lnTo>
                  <a:pt x="4601856" y="4748632"/>
                </a:lnTo>
                <a:lnTo>
                  <a:pt x="0" y="474863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8" id="8">
            <a:hlinkClick action="ppaction://media"/>
          </p:cNvPr>
          <p:cNvPicPr>
            <a:picLocks noChangeAspect="true"/>
          </p:cNvPicPr>
          <p:nvPr>
            <a:videoFile r:link="rId13"/>
            <p:extLst>
              <p:ext uri="{DAA4B4D4-6D71-4841-9C94-3DE7FCFB9230}">
                <p14:media xmlns:p14="http://schemas.microsoft.com/office/powerpoint/2010/main" r:embed="rId14"/>
              </p:ext>
            </p:extLst>
          </p:nvPr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17380080" y="9379080"/>
            <a:ext cx="907920" cy="90792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15"/>
          <a:srcRect l="0" t="0" r="0" b="0"/>
          <a:stretch>
            <a:fillRect/>
          </a:stretch>
        </p:blipFill>
        <p:spPr>
          <a:xfrm flipH="false" flipV="false" rot="0">
            <a:off x="8207273" y="7281069"/>
            <a:ext cx="2705338" cy="3005931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2693717" y="1456095"/>
            <a:ext cx="12822711" cy="1766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4"/>
              </a:lnSpc>
            </a:pPr>
            <a:r>
              <a:rPr lang="en-US" sz="7004" spc="1856">
                <a:solidFill>
                  <a:srgbClr val="8EA19B"/>
                </a:solidFill>
                <a:latin typeface="Questrial"/>
                <a:ea typeface="Questrial"/>
                <a:cs typeface="Questrial"/>
                <a:sym typeface="Questrial"/>
              </a:rPr>
              <a:t>IMPLEMENTACIÓN  DE TÉCNICA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66644" y="3526737"/>
            <a:ext cx="14276856" cy="4005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0"/>
              </a:lnSpc>
            </a:pPr>
            <a:r>
              <a:rPr lang="en-US" sz="2990" spc="792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En esta etapa se implementan las funciones claves del sistema.</a:t>
            </a:r>
          </a:p>
          <a:p>
            <a:pPr algn="l">
              <a:lnSpc>
                <a:spcPts val="2870"/>
              </a:lnSpc>
            </a:pPr>
          </a:p>
          <a:p>
            <a:pPr algn="l" marL="645542" indent="-322771" lvl="1">
              <a:lnSpc>
                <a:spcPts val="2870"/>
              </a:lnSpc>
              <a:buFont typeface="Arial"/>
              <a:buChar char="•"/>
            </a:pPr>
            <a:r>
              <a:rPr lang="en-US" sz="2990" spc="792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Se usa PL/SQL para el desarrollo de módulos.</a:t>
            </a:r>
          </a:p>
          <a:p>
            <a:pPr algn="l" marL="645542" indent="-322771" lvl="1">
              <a:lnSpc>
                <a:spcPts val="2870"/>
              </a:lnSpc>
              <a:buFont typeface="Arial"/>
              <a:buChar char="•"/>
            </a:pPr>
            <a:r>
              <a:rPr lang="en-US" sz="2990" spc="792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La </a:t>
            </a:r>
            <a:r>
              <a:rPr lang="en-US" sz="2990" spc="792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base de datos es estructurada en Oracle.</a:t>
            </a:r>
          </a:p>
          <a:p>
            <a:pPr algn="l" marL="645542" indent="-322771" lvl="1">
              <a:lnSpc>
                <a:spcPts val="2870"/>
              </a:lnSpc>
              <a:buFont typeface="Arial"/>
              <a:buChar char="•"/>
            </a:pPr>
            <a:r>
              <a:rPr lang="en-US" sz="2990" spc="792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Se desarrollan</a:t>
            </a:r>
            <a:r>
              <a:rPr lang="en-US" sz="2990" spc="792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 funciones, procedimientos y paquetes que permiten cumplir los requerimientos clave del sistema.</a:t>
            </a:r>
          </a:p>
          <a:p>
            <a:pPr algn="l" marL="645542" indent="-322771" lvl="1">
              <a:lnSpc>
                <a:spcPts val="2870"/>
              </a:lnSpc>
              <a:buFont typeface="Arial"/>
              <a:buChar char="•"/>
            </a:pPr>
            <a:r>
              <a:rPr lang="en-US" sz="2990" spc="792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Se simulan procesos automatizados, siguiendo la lógica definida en los diagramas y planillas anteriores.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220684">
            <a:off x="13461440" y="7874928"/>
            <a:ext cx="9653120" cy="8199414"/>
          </a:xfrm>
          <a:custGeom>
            <a:avLst/>
            <a:gdLst/>
            <a:ahLst/>
            <a:cxnLst/>
            <a:rect r="r" b="b" t="t" l="l"/>
            <a:pathLst>
              <a:path h="8199414" w="9653120">
                <a:moveTo>
                  <a:pt x="0" y="0"/>
                </a:moveTo>
                <a:lnTo>
                  <a:pt x="9653120" y="0"/>
                </a:lnTo>
                <a:lnTo>
                  <a:pt x="9653120" y="8199413"/>
                </a:lnTo>
                <a:lnTo>
                  <a:pt x="0" y="81994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8858540">
            <a:off x="16332461" y="-2598889"/>
            <a:ext cx="2597620" cy="4228542"/>
          </a:xfrm>
          <a:custGeom>
            <a:avLst/>
            <a:gdLst/>
            <a:ahLst/>
            <a:cxnLst/>
            <a:rect r="r" b="b" t="t" l="l"/>
            <a:pathLst>
              <a:path h="4228542" w="2597620">
                <a:moveTo>
                  <a:pt x="2597619" y="0"/>
                </a:moveTo>
                <a:lnTo>
                  <a:pt x="0" y="0"/>
                </a:lnTo>
                <a:lnTo>
                  <a:pt x="0" y="4228542"/>
                </a:lnTo>
                <a:lnTo>
                  <a:pt x="2597619" y="4228542"/>
                </a:lnTo>
                <a:lnTo>
                  <a:pt x="2597619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1780621">
            <a:off x="-317904" y="8094928"/>
            <a:ext cx="2693207" cy="4384144"/>
          </a:xfrm>
          <a:custGeom>
            <a:avLst/>
            <a:gdLst/>
            <a:ahLst/>
            <a:cxnLst/>
            <a:rect r="r" b="b" t="t" l="l"/>
            <a:pathLst>
              <a:path h="4384144" w="2693207">
                <a:moveTo>
                  <a:pt x="2693208" y="0"/>
                </a:moveTo>
                <a:lnTo>
                  <a:pt x="0" y="0"/>
                </a:lnTo>
                <a:lnTo>
                  <a:pt x="0" y="4384144"/>
                </a:lnTo>
                <a:lnTo>
                  <a:pt x="2693208" y="4384144"/>
                </a:lnTo>
                <a:lnTo>
                  <a:pt x="2693208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-1638896">
            <a:off x="-5370818" y="-566694"/>
            <a:ext cx="8694690" cy="3888898"/>
          </a:xfrm>
          <a:custGeom>
            <a:avLst/>
            <a:gdLst/>
            <a:ahLst/>
            <a:cxnLst/>
            <a:rect r="r" b="b" t="t" l="l"/>
            <a:pathLst>
              <a:path h="3888898" w="8694690">
                <a:moveTo>
                  <a:pt x="8694691" y="0"/>
                </a:moveTo>
                <a:lnTo>
                  <a:pt x="0" y="0"/>
                </a:lnTo>
                <a:lnTo>
                  <a:pt x="0" y="3888897"/>
                </a:lnTo>
                <a:lnTo>
                  <a:pt x="8694691" y="3888897"/>
                </a:lnTo>
                <a:lnTo>
                  <a:pt x="8694691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0800000">
            <a:off x="16213827" y="652377"/>
            <a:ext cx="5488095" cy="5663138"/>
          </a:xfrm>
          <a:custGeom>
            <a:avLst/>
            <a:gdLst/>
            <a:ahLst/>
            <a:cxnLst/>
            <a:rect r="r" b="b" t="t" l="l"/>
            <a:pathLst>
              <a:path h="5663138" w="5488095">
                <a:moveTo>
                  <a:pt x="0" y="0"/>
                </a:moveTo>
                <a:lnTo>
                  <a:pt x="5488095" y="0"/>
                </a:lnTo>
                <a:lnTo>
                  <a:pt x="5488095" y="5663138"/>
                </a:lnTo>
                <a:lnTo>
                  <a:pt x="0" y="566313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10427096">
            <a:off x="-2552789" y="3501196"/>
            <a:ext cx="4601856" cy="4748632"/>
          </a:xfrm>
          <a:custGeom>
            <a:avLst/>
            <a:gdLst/>
            <a:ahLst/>
            <a:cxnLst/>
            <a:rect r="r" b="b" t="t" l="l"/>
            <a:pathLst>
              <a:path h="4748632" w="4601856">
                <a:moveTo>
                  <a:pt x="0" y="0"/>
                </a:moveTo>
                <a:lnTo>
                  <a:pt x="4601856" y="0"/>
                </a:lnTo>
                <a:lnTo>
                  <a:pt x="4601856" y="4748632"/>
                </a:lnTo>
                <a:lnTo>
                  <a:pt x="0" y="474863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590258" y="964430"/>
            <a:ext cx="11107483" cy="1766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4"/>
              </a:lnSpc>
            </a:pPr>
            <a:r>
              <a:rPr lang="en-US" sz="7004" spc="1856">
                <a:solidFill>
                  <a:srgbClr val="8EA19B"/>
                </a:solidFill>
                <a:latin typeface="Questrial"/>
                <a:ea typeface="Questrial"/>
                <a:cs typeface="Questrial"/>
                <a:sym typeface="Questrial"/>
              </a:rPr>
              <a:t>VALIDACIÓN Y PRUEBAS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92588" y="3177244"/>
            <a:ext cx="13921238" cy="581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0"/>
              </a:lnSpc>
            </a:pPr>
            <a:r>
              <a:rPr lang="en-US" sz="2990" spc="792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En esta fase se definen casos de prueba y se verifica el funcionamiento del sistema.</a:t>
            </a:r>
          </a:p>
          <a:p>
            <a:pPr algn="l">
              <a:lnSpc>
                <a:spcPts val="2870"/>
              </a:lnSpc>
            </a:pPr>
          </a:p>
          <a:p>
            <a:pPr algn="l">
              <a:lnSpc>
                <a:spcPts val="2870"/>
              </a:lnSpc>
            </a:pPr>
            <a:r>
              <a:rPr lang="en-US" sz="2990" spc="792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Los casos de prueba incluyen: intentos de inicio de sesión con credenciales erróneas, registro sin ingreso de datos, revisión de formularios SAG/PDI con datos inválidos y envío de solicitudes de validación legal.</a:t>
            </a:r>
          </a:p>
          <a:p>
            <a:pPr algn="l">
              <a:lnSpc>
                <a:spcPts val="2870"/>
              </a:lnSpc>
            </a:pPr>
          </a:p>
          <a:p>
            <a:pPr algn="l">
              <a:lnSpc>
                <a:spcPts val="2870"/>
              </a:lnSpc>
            </a:pPr>
            <a:r>
              <a:rPr lang="en-US" sz="2990" spc="792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Se contrastan los resultados esperados contra los obtenidos, se documentan errores, y se confirman criterios de aceptación.</a:t>
            </a:r>
          </a:p>
          <a:p>
            <a:pPr algn="l">
              <a:lnSpc>
                <a:spcPts val="2870"/>
              </a:lnSpc>
            </a:pPr>
          </a:p>
          <a:p>
            <a:pPr algn="l">
              <a:lnSpc>
                <a:spcPts val="2870"/>
              </a:lnSpc>
            </a:pPr>
            <a:r>
              <a:rPr lang="en-US" sz="2990" spc="792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También se analizan pruebas a los aspectos no funcionales, como rendimiento, seguridad y usabilidad.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14200438" y="840678"/>
            <a:ext cx="2043063" cy="188983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72773">
            <a:off x="-1344847" y="-6317769"/>
            <a:ext cx="9653120" cy="8199414"/>
          </a:xfrm>
          <a:custGeom>
            <a:avLst/>
            <a:gdLst/>
            <a:ahLst/>
            <a:cxnLst/>
            <a:rect r="r" b="b" t="t" l="l"/>
            <a:pathLst>
              <a:path h="8199414" w="9653120">
                <a:moveTo>
                  <a:pt x="0" y="0"/>
                </a:moveTo>
                <a:lnTo>
                  <a:pt x="9653120" y="0"/>
                </a:lnTo>
                <a:lnTo>
                  <a:pt x="9653120" y="8199413"/>
                </a:lnTo>
                <a:lnTo>
                  <a:pt x="0" y="81994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942901">
            <a:off x="13700165" y="-1368548"/>
            <a:ext cx="6796068" cy="4942595"/>
          </a:xfrm>
          <a:custGeom>
            <a:avLst/>
            <a:gdLst/>
            <a:ahLst/>
            <a:cxnLst/>
            <a:rect r="r" b="b" t="t" l="l"/>
            <a:pathLst>
              <a:path h="4942595" w="6796068">
                <a:moveTo>
                  <a:pt x="0" y="0"/>
                </a:moveTo>
                <a:lnTo>
                  <a:pt x="6796068" y="0"/>
                </a:lnTo>
                <a:lnTo>
                  <a:pt x="6796068" y="4942594"/>
                </a:lnTo>
                <a:lnTo>
                  <a:pt x="0" y="49425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72376" y="1217049"/>
            <a:ext cx="13148446" cy="1745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3"/>
              </a:lnSpc>
            </a:pPr>
            <a:r>
              <a:rPr lang="en-US" sz="4764" spc="1972">
                <a:solidFill>
                  <a:srgbClr val="D1AB71"/>
                </a:solidFill>
                <a:latin typeface="Questrial"/>
                <a:ea typeface="Questrial"/>
                <a:cs typeface="Questrial"/>
                <a:sym typeface="Questrial"/>
              </a:rPr>
              <a:t>GESTIÓN DEL PROYECTO: CONTEXTO, ALCANCE, TIEMPO Y COSTOS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-8325237">
            <a:off x="15632443" y="-2386035"/>
            <a:ext cx="2931512" cy="4772070"/>
          </a:xfrm>
          <a:custGeom>
            <a:avLst/>
            <a:gdLst/>
            <a:ahLst/>
            <a:cxnLst/>
            <a:rect r="r" b="b" t="t" l="l"/>
            <a:pathLst>
              <a:path h="4772070" w="2931512">
                <a:moveTo>
                  <a:pt x="2931512" y="0"/>
                </a:moveTo>
                <a:lnTo>
                  <a:pt x="0" y="0"/>
                </a:lnTo>
                <a:lnTo>
                  <a:pt x="0" y="4772070"/>
                </a:lnTo>
                <a:lnTo>
                  <a:pt x="2931512" y="4772070"/>
                </a:lnTo>
                <a:lnTo>
                  <a:pt x="2931512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0"/>
            <a:ext cx="803179" cy="696510"/>
          </a:xfrm>
          <a:custGeom>
            <a:avLst/>
            <a:gdLst/>
            <a:ahLst/>
            <a:cxnLst/>
            <a:rect r="r" b="b" t="t" l="l"/>
            <a:pathLst>
              <a:path h="696510" w="803179">
                <a:moveTo>
                  <a:pt x="0" y="0"/>
                </a:moveTo>
                <a:lnTo>
                  <a:pt x="803179" y="0"/>
                </a:lnTo>
                <a:lnTo>
                  <a:pt x="803179" y="696510"/>
                </a:lnTo>
                <a:lnTo>
                  <a:pt x="0" y="69651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-57178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07576" y="5574587"/>
            <a:ext cx="5146744" cy="4252032"/>
            <a:chOff x="0" y="0"/>
            <a:chExt cx="1355521" cy="111987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55521" cy="1119877"/>
            </a:xfrm>
            <a:custGeom>
              <a:avLst/>
              <a:gdLst/>
              <a:ahLst/>
              <a:cxnLst/>
              <a:rect r="r" b="b" t="t" l="l"/>
              <a:pathLst>
                <a:path h="1119877" w="1355521">
                  <a:moveTo>
                    <a:pt x="76716" y="0"/>
                  </a:moveTo>
                  <a:lnTo>
                    <a:pt x="1278805" y="0"/>
                  </a:lnTo>
                  <a:cubicBezTo>
                    <a:pt x="1321174" y="0"/>
                    <a:pt x="1355521" y="34347"/>
                    <a:pt x="1355521" y="76716"/>
                  </a:cubicBezTo>
                  <a:lnTo>
                    <a:pt x="1355521" y="1043161"/>
                  </a:lnTo>
                  <a:cubicBezTo>
                    <a:pt x="1355521" y="1063507"/>
                    <a:pt x="1347438" y="1083020"/>
                    <a:pt x="1333051" y="1097407"/>
                  </a:cubicBezTo>
                  <a:cubicBezTo>
                    <a:pt x="1318664" y="1111794"/>
                    <a:pt x="1299151" y="1119877"/>
                    <a:pt x="1278805" y="1119877"/>
                  </a:cubicBezTo>
                  <a:lnTo>
                    <a:pt x="76716" y="1119877"/>
                  </a:lnTo>
                  <a:cubicBezTo>
                    <a:pt x="56370" y="1119877"/>
                    <a:pt x="36857" y="1111794"/>
                    <a:pt x="22470" y="1097407"/>
                  </a:cubicBezTo>
                  <a:cubicBezTo>
                    <a:pt x="8083" y="1083020"/>
                    <a:pt x="0" y="1063507"/>
                    <a:pt x="0" y="1043161"/>
                  </a:cubicBezTo>
                  <a:lnTo>
                    <a:pt x="0" y="76716"/>
                  </a:lnTo>
                  <a:cubicBezTo>
                    <a:pt x="0" y="56370"/>
                    <a:pt x="8083" y="36857"/>
                    <a:pt x="22470" y="22470"/>
                  </a:cubicBezTo>
                  <a:cubicBezTo>
                    <a:pt x="36857" y="8083"/>
                    <a:pt x="56370" y="0"/>
                    <a:pt x="76716" y="0"/>
                  </a:cubicBezTo>
                  <a:close/>
                </a:path>
              </a:pathLst>
            </a:custGeom>
            <a:solidFill>
              <a:srgbClr val="B597F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355521" cy="11579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7798920" y="0"/>
            <a:ext cx="500004" cy="500004"/>
          </a:xfrm>
          <a:custGeom>
            <a:avLst/>
            <a:gdLst/>
            <a:ahLst/>
            <a:cxnLst/>
            <a:rect r="r" b="b" t="t" l="l"/>
            <a:pathLst>
              <a:path h="500004" w="500004">
                <a:moveTo>
                  <a:pt x="0" y="0"/>
                </a:moveTo>
                <a:lnTo>
                  <a:pt x="500004" y="0"/>
                </a:lnTo>
                <a:lnTo>
                  <a:pt x="500004" y="500004"/>
                </a:lnTo>
                <a:lnTo>
                  <a:pt x="0" y="50000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pic>
        <p:nvPicPr>
          <p:cNvPr name="Picture 11" id="11">
            <a:hlinkClick action="ppaction://media"/>
          </p:cNvPr>
          <p:cNvPicPr>
            <a:picLocks noChangeAspect="true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2"/>
              </p:ext>
            </p:extLst>
          </p:nvPr>
        </p:nvPicPr>
        <p:blipFill>
          <a:blip r:embed="rId10"/>
          <a:srcRect l="0" t="0" r="0" b="0"/>
          <a:stretch>
            <a:fillRect/>
          </a:stretch>
        </p:blipFill>
        <p:spPr>
          <a:xfrm flipH="false" flipV="false" rot="0">
            <a:off x="17607440" y="9590490"/>
            <a:ext cx="680560" cy="680560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370913" y="3255863"/>
            <a:ext cx="17428008" cy="2196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0"/>
              </a:lnSpc>
            </a:pPr>
            <a:r>
              <a:rPr lang="en-US" sz="2990" spc="792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Este proyecto busca implementar un sistema para gestionar procesos de aduana que involucran a los pasajeros, fiscalizadores y el personal de soporte. El sistema responde a la necesidad de automatizar procesos, agilizar revisiones legales y garantizar trazabilidad, cumpliendo con la normativa legal vigente.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09735" y="6019231"/>
            <a:ext cx="5001710" cy="3625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63"/>
              </a:lnSpc>
            </a:pPr>
          </a:p>
          <a:p>
            <a:pPr algn="ctr" marL="441526" indent="-220763" lvl="1">
              <a:lnSpc>
                <a:spcPts val="2863"/>
              </a:lnSpc>
              <a:buFont typeface="Arial"/>
              <a:buChar char="•"/>
            </a:pPr>
            <a:r>
              <a:rPr lang="en-US" sz="204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Registro de usuarios y autenticación segura</a:t>
            </a:r>
          </a:p>
          <a:p>
            <a:pPr algn="ctr" marL="441526" indent="-220763" lvl="1">
              <a:lnSpc>
                <a:spcPts val="2863"/>
              </a:lnSpc>
              <a:buFont typeface="Arial"/>
              <a:buChar char="•"/>
            </a:pPr>
            <a:r>
              <a:rPr lang="en-US" sz="204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Validación legal de documentos</a:t>
            </a:r>
          </a:p>
          <a:p>
            <a:pPr algn="ctr" marL="441526" indent="-220763" lvl="1">
              <a:lnSpc>
                <a:spcPts val="2863"/>
              </a:lnSpc>
              <a:buFont typeface="Arial"/>
              <a:buChar char="•"/>
            </a:pPr>
            <a:r>
              <a:rPr lang="en-US" sz="204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Solicitud</a:t>
            </a:r>
            <a:r>
              <a:rPr lang="en-US" sz="204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automática a entidades como SAG y PDI</a:t>
            </a:r>
          </a:p>
          <a:p>
            <a:pPr algn="ctr" marL="441526" indent="-220763" lvl="1">
              <a:lnSpc>
                <a:spcPts val="2863"/>
              </a:lnSpc>
              <a:buFont typeface="Arial"/>
              <a:buChar char="•"/>
            </a:pPr>
            <a:r>
              <a:rPr lang="en-US" sz="204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Generación de reportes en PDF/Excel</a:t>
            </a:r>
          </a:p>
          <a:p>
            <a:pPr algn="ctr" marL="441526" indent="-220763" lvl="1">
              <a:lnSpc>
                <a:spcPts val="2863"/>
              </a:lnSpc>
              <a:buFont typeface="Arial"/>
              <a:buChar char="•"/>
            </a:pPr>
            <a:r>
              <a:rPr lang="en-US" sz="204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Interacción entre actores del sistema (pasajero, fiscalizador, soporte)</a:t>
            </a:r>
          </a:p>
          <a:p>
            <a:pPr algn="ctr">
              <a:lnSpc>
                <a:spcPts val="2863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204064" y="5781106"/>
            <a:ext cx="414543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Alcance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6511545" y="5678738"/>
            <a:ext cx="5146744" cy="4252032"/>
            <a:chOff x="0" y="0"/>
            <a:chExt cx="1355521" cy="111987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55521" cy="1119877"/>
            </a:xfrm>
            <a:custGeom>
              <a:avLst/>
              <a:gdLst/>
              <a:ahLst/>
              <a:cxnLst/>
              <a:rect r="r" b="b" t="t" l="l"/>
              <a:pathLst>
                <a:path h="1119877" w="1355521">
                  <a:moveTo>
                    <a:pt x="76716" y="0"/>
                  </a:moveTo>
                  <a:lnTo>
                    <a:pt x="1278805" y="0"/>
                  </a:lnTo>
                  <a:cubicBezTo>
                    <a:pt x="1321174" y="0"/>
                    <a:pt x="1355521" y="34347"/>
                    <a:pt x="1355521" y="76716"/>
                  </a:cubicBezTo>
                  <a:lnTo>
                    <a:pt x="1355521" y="1043161"/>
                  </a:lnTo>
                  <a:cubicBezTo>
                    <a:pt x="1355521" y="1063507"/>
                    <a:pt x="1347438" y="1083020"/>
                    <a:pt x="1333051" y="1097407"/>
                  </a:cubicBezTo>
                  <a:cubicBezTo>
                    <a:pt x="1318664" y="1111794"/>
                    <a:pt x="1299151" y="1119877"/>
                    <a:pt x="1278805" y="1119877"/>
                  </a:cubicBezTo>
                  <a:lnTo>
                    <a:pt x="76716" y="1119877"/>
                  </a:lnTo>
                  <a:cubicBezTo>
                    <a:pt x="56370" y="1119877"/>
                    <a:pt x="36857" y="1111794"/>
                    <a:pt x="22470" y="1097407"/>
                  </a:cubicBezTo>
                  <a:cubicBezTo>
                    <a:pt x="8083" y="1083020"/>
                    <a:pt x="0" y="1063507"/>
                    <a:pt x="0" y="1043161"/>
                  </a:cubicBezTo>
                  <a:lnTo>
                    <a:pt x="0" y="76716"/>
                  </a:lnTo>
                  <a:cubicBezTo>
                    <a:pt x="0" y="56370"/>
                    <a:pt x="8083" y="36857"/>
                    <a:pt x="22470" y="22470"/>
                  </a:cubicBezTo>
                  <a:cubicBezTo>
                    <a:pt x="36857" y="8083"/>
                    <a:pt x="56370" y="0"/>
                    <a:pt x="76716" y="0"/>
                  </a:cubicBezTo>
                  <a:close/>
                </a:path>
              </a:pathLst>
            </a:custGeom>
            <a:solidFill>
              <a:srgbClr val="A8DEAC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355521" cy="11579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7012201" y="5734016"/>
            <a:ext cx="414543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Tiempo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511545" y="6200741"/>
            <a:ext cx="5001710" cy="3262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63"/>
              </a:lnSpc>
            </a:pPr>
            <a:r>
              <a:rPr lang="en-US" sz="204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Al planificar los tiempos, se consideran:</a:t>
            </a:r>
          </a:p>
          <a:p>
            <a:pPr algn="ctr">
              <a:lnSpc>
                <a:spcPts val="2863"/>
              </a:lnSpc>
            </a:pPr>
          </a:p>
          <a:p>
            <a:pPr algn="ctr" marL="441526" indent="-220763" lvl="1">
              <a:lnSpc>
                <a:spcPts val="2863"/>
              </a:lnSpc>
              <a:buFont typeface="Arial"/>
              <a:buChar char="•"/>
            </a:pPr>
            <a:r>
              <a:rPr lang="en-US" sz="204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Etapas de análisis, diseño, construcción y validación</a:t>
            </a:r>
          </a:p>
          <a:p>
            <a:pPr algn="ctr" marL="441526" indent="-220763" lvl="1">
              <a:lnSpc>
                <a:spcPts val="2863"/>
              </a:lnSpc>
              <a:buFont typeface="Arial"/>
              <a:buChar char="•"/>
            </a:pPr>
            <a:r>
              <a:rPr lang="en-US" sz="204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Plazos específicos para cada requerimiento</a:t>
            </a:r>
          </a:p>
          <a:p>
            <a:pPr algn="ctr" marL="441526" indent="-220763" lvl="1">
              <a:lnSpc>
                <a:spcPts val="2863"/>
              </a:lnSpc>
              <a:buFont typeface="Arial"/>
              <a:buChar char="•"/>
            </a:pPr>
            <a:r>
              <a:rPr lang="en-US" sz="204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Seguimiento del progreso y ajustes ante desviaciones</a:t>
            </a:r>
          </a:p>
          <a:p>
            <a:pPr algn="ctr">
              <a:lnSpc>
                <a:spcPts val="2863"/>
              </a:lnSpc>
            </a:pPr>
          </a:p>
        </p:txBody>
      </p:sp>
      <p:grpSp>
        <p:nvGrpSpPr>
          <p:cNvPr name="Group 20" id="20"/>
          <p:cNvGrpSpPr/>
          <p:nvPr/>
        </p:nvGrpSpPr>
        <p:grpSpPr>
          <a:xfrm rot="0">
            <a:off x="12316166" y="5686713"/>
            <a:ext cx="5146744" cy="4252032"/>
            <a:chOff x="0" y="0"/>
            <a:chExt cx="1355521" cy="1119877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355521" cy="1119877"/>
            </a:xfrm>
            <a:custGeom>
              <a:avLst/>
              <a:gdLst/>
              <a:ahLst/>
              <a:cxnLst/>
              <a:rect r="r" b="b" t="t" l="l"/>
              <a:pathLst>
                <a:path h="1119877" w="1355521">
                  <a:moveTo>
                    <a:pt x="76716" y="0"/>
                  </a:moveTo>
                  <a:lnTo>
                    <a:pt x="1278805" y="0"/>
                  </a:lnTo>
                  <a:cubicBezTo>
                    <a:pt x="1321174" y="0"/>
                    <a:pt x="1355521" y="34347"/>
                    <a:pt x="1355521" y="76716"/>
                  </a:cubicBezTo>
                  <a:lnTo>
                    <a:pt x="1355521" y="1043161"/>
                  </a:lnTo>
                  <a:cubicBezTo>
                    <a:pt x="1355521" y="1063507"/>
                    <a:pt x="1347438" y="1083020"/>
                    <a:pt x="1333051" y="1097407"/>
                  </a:cubicBezTo>
                  <a:cubicBezTo>
                    <a:pt x="1318664" y="1111794"/>
                    <a:pt x="1299151" y="1119877"/>
                    <a:pt x="1278805" y="1119877"/>
                  </a:cubicBezTo>
                  <a:lnTo>
                    <a:pt x="76716" y="1119877"/>
                  </a:lnTo>
                  <a:cubicBezTo>
                    <a:pt x="56370" y="1119877"/>
                    <a:pt x="36857" y="1111794"/>
                    <a:pt x="22470" y="1097407"/>
                  </a:cubicBezTo>
                  <a:cubicBezTo>
                    <a:pt x="8083" y="1083020"/>
                    <a:pt x="0" y="1063507"/>
                    <a:pt x="0" y="1043161"/>
                  </a:cubicBezTo>
                  <a:lnTo>
                    <a:pt x="0" y="76716"/>
                  </a:lnTo>
                  <a:cubicBezTo>
                    <a:pt x="0" y="56370"/>
                    <a:pt x="8083" y="36857"/>
                    <a:pt x="22470" y="22470"/>
                  </a:cubicBezTo>
                  <a:cubicBezTo>
                    <a:pt x="36857" y="8083"/>
                    <a:pt x="56370" y="0"/>
                    <a:pt x="76716" y="0"/>
                  </a:cubicBezTo>
                  <a:close/>
                </a:path>
              </a:pathLst>
            </a:custGeom>
            <a:solidFill>
              <a:srgbClr val="B5C7DE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1355521" cy="11579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2765302" y="5734016"/>
            <a:ext cx="414543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Costos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315514" y="6200741"/>
            <a:ext cx="5045008" cy="3262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63"/>
              </a:lnSpc>
            </a:pPr>
            <a:r>
              <a:rPr lang="en-US" sz="204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 realizan estimaciones según:</a:t>
            </a:r>
          </a:p>
          <a:p>
            <a:pPr algn="ctr">
              <a:lnSpc>
                <a:spcPts val="2863"/>
              </a:lnSpc>
            </a:pPr>
          </a:p>
          <a:p>
            <a:pPr algn="ctr" marL="441526" indent="-220763" lvl="1">
              <a:lnSpc>
                <a:spcPts val="2863"/>
              </a:lnSpc>
              <a:buFont typeface="Arial"/>
              <a:buChar char="•"/>
            </a:pPr>
            <a:r>
              <a:rPr lang="en-US" sz="204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Horas de trabajo técnico</a:t>
            </a:r>
          </a:p>
          <a:p>
            <a:pPr algn="ctr" marL="441526" indent="-220763" lvl="1">
              <a:lnSpc>
                <a:spcPts val="2863"/>
              </a:lnSpc>
              <a:buFont typeface="Arial"/>
              <a:buChar char="•"/>
            </a:pPr>
            <a:r>
              <a:rPr lang="en-US" sz="204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Herramientas utilizadas (entornos de desarrollo, documentación, presentación)</a:t>
            </a:r>
          </a:p>
          <a:p>
            <a:pPr algn="ctr" marL="441526" indent="-220763" lvl="1">
              <a:lnSpc>
                <a:spcPts val="2863"/>
              </a:lnSpc>
              <a:buFont typeface="Arial"/>
              <a:buChar char="•"/>
            </a:pPr>
            <a:r>
              <a:rPr lang="en-US" sz="2045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Integración de funcionalidades clave para desarrollar un MPV</a:t>
            </a:r>
          </a:p>
          <a:p>
            <a:pPr algn="ctr">
              <a:lnSpc>
                <a:spcPts val="2863"/>
              </a:lnSpc>
            </a:pP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72773">
            <a:off x="-1644368" y="-6078031"/>
            <a:ext cx="9653120" cy="8199414"/>
          </a:xfrm>
          <a:custGeom>
            <a:avLst/>
            <a:gdLst/>
            <a:ahLst/>
            <a:cxnLst/>
            <a:rect r="r" b="b" t="t" l="l"/>
            <a:pathLst>
              <a:path h="8199414" w="9653120">
                <a:moveTo>
                  <a:pt x="0" y="0"/>
                </a:moveTo>
                <a:lnTo>
                  <a:pt x="9653120" y="0"/>
                </a:lnTo>
                <a:lnTo>
                  <a:pt x="9653120" y="8199413"/>
                </a:lnTo>
                <a:lnTo>
                  <a:pt x="0" y="81994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942901">
            <a:off x="13245536" y="-1637438"/>
            <a:ext cx="6796068" cy="4942595"/>
          </a:xfrm>
          <a:custGeom>
            <a:avLst/>
            <a:gdLst/>
            <a:ahLst/>
            <a:cxnLst/>
            <a:rect r="r" b="b" t="t" l="l"/>
            <a:pathLst>
              <a:path h="4942595" w="6796068">
                <a:moveTo>
                  <a:pt x="0" y="0"/>
                </a:moveTo>
                <a:lnTo>
                  <a:pt x="6796068" y="0"/>
                </a:lnTo>
                <a:lnTo>
                  <a:pt x="6796068" y="4942594"/>
                </a:lnTo>
                <a:lnTo>
                  <a:pt x="0" y="49425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-7381216">
            <a:off x="15177814" y="-2386035"/>
            <a:ext cx="2931512" cy="4772070"/>
          </a:xfrm>
          <a:custGeom>
            <a:avLst/>
            <a:gdLst/>
            <a:ahLst/>
            <a:cxnLst/>
            <a:rect r="r" b="b" t="t" l="l"/>
            <a:pathLst>
              <a:path h="4772070" w="2931512">
                <a:moveTo>
                  <a:pt x="2931512" y="0"/>
                </a:moveTo>
                <a:lnTo>
                  <a:pt x="0" y="0"/>
                </a:lnTo>
                <a:lnTo>
                  <a:pt x="0" y="4772070"/>
                </a:lnTo>
                <a:lnTo>
                  <a:pt x="2931512" y="4772070"/>
                </a:lnTo>
                <a:lnTo>
                  <a:pt x="2931512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36750" y="3043314"/>
            <a:ext cx="5250360" cy="3493027"/>
            <a:chOff x="0" y="0"/>
            <a:chExt cx="1382811" cy="91997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82811" cy="919974"/>
            </a:xfrm>
            <a:custGeom>
              <a:avLst/>
              <a:gdLst/>
              <a:ahLst/>
              <a:cxnLst/>
              <a:rect r="r" b="b" t="t" l="l"/>
              <a:pathLst>
                <a:path h="919974" w="1382811">
                  <a:moveTo>
                    <a:pt x="75202" y="0"/>
                  </a:moveTo>
                  <a:lnTo>
                    <a:pt x="1307609" y="0"/>
                  </a:lnTo>
                  <a:cubicBezTo>
                    <a:pt x="1349142" y="0"/>
                    <a:pt x="1382811" y="33669"/>
                    <a:pt x="1382811" y="75202"/>
                  </a:cubicBezTo>
                  <a:lnTo>
                    <a:pt x="1382811" y="844772"/>
                  </a:lnTo>
                  <a:cubicBezTo>
                    <a:pt x="1382811" y="886305"/>
                    <a:pt x="1349142" y="919974"/>
                    <a:pt x="1307609" y="919974"/>
                  </a:cubicBezTo>
                  <a:lnTo>
                    <a:pt x="75202" y="919974"/>
                  </a:lnTo>
                  <a:cubicBezTo>
                    <a:pt x="33669" y="919974"/>
                    <a:pt x="0" y="886305"/>
                    <a:pt x="0" y="844772"/>
                  </a:cubicBezTo>
                  <a:lnTo>
                    <a:pt x="0" y="75202"/>
                  </a:lnTo>
                  <a:cubicBezTo>
                    <a:pt x="0" y="33669"/>
                    <a:pt x="33669" y="0"/>
                    <a:pt x="75202" y="0"/>
                  </a:cubicBezTo>
                  <a:close/>
                </a:path>
              </a:pathLst>
            </a:custGeom>
            <a:solidFill>
              <a:srgbClr val="CEC3E5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382811" cy="9580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309501" y="1117418"/>
            <a:ext cx="13148446" cy="23169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3"/>
              </a:lnSpc>
            </a:pPr>
            <a:r>
              <a:rPr lang="en-US" sz="4764" spc="1972">
                <a:solidFill>
                  <a:srgbClr val="D1AB71"/>
                </a:solidFill>
                <a:latin typeface="Questrial"/>
                <a:ea typeface="Questrial"/>
                <a:cs typeface="Questrial"/>
                <a:sym typeface="Questrial"/>
              </a:rPr>
              <a:t>PROPUESTA DE AUTOMATIZACIÓN Y APORTE AL USUARIO</a:t>
            </a:r>
          </a:p>
          <a:p>
            <a:pPr algn="ctr">
              <a:lnSpc>
                <a:spcPts val="4573"/>
              </a:lnSpc>
            </a:pPr>
          </a:p>
        </p:txBody>
      </p:sp>
      <p:grpSp>
        <p:nvGrpSpPr>
          <p:cNvPr name="Group 9" id="9"/>
          <p:cNvGrpSpPr/>
          <p:nvPr/>
        </p:nvGrpSpPr>
        <p:grpSpPr>
          <a:xfrm rot="0">
            <a:off x="5889115" y="3043314"/>
            <a:ext cx="5250360" cy="3493027"/>
            <a:chOff x="0" y="0"/>
            <a:chExt cx="1382811" cy="91997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82811" cy="919974"/>
            </a:xfrm>
            <a:custGeom>
              <a:avLst/>
              <a:gdLst/>
              <a:ahLst/>
              <a:cxnLst/>
              <a:rect r="r" b="b" t="t" l="l"/>
              <a:pathLst>
                <a:path h="919974" w="1382811">
                  <a:moveTo>
                    <a:pt x="75202" y="0"/>
                  </a:moveTo>
                  <a:lnTo>
                    <a:pt x="1307609" y="0"/>
                  </a:lnTo>
                  <a:cubicBezTo>
                    <a:pt x="1349142" y="0"/>
                    <a:pt x="1382811" y="33669"/>
                    <a:pt x="1382811" y="75202"/>
                  </a:cubicBezTo>
                  <a:lnTo>
                    <a:pt x="1382811" y="844772"/>
                  </a:lnTo>
                  <a:cubicBezTo>
                    <a:pt x="1382811" y="886305"/>
                    <a:pt x="1349142" y="919974"/>
                    <a:pt x="1307609" y="919974"/>
                  </a:cubicBezTo>
                  <a:lnTo>
                    <a:pt x="75202" y="919974"/>
                  </a:lnTo>
                  <a:cubicBezTo>
                    <a:pt x="33669" y="919974"/>
                    <a:pt x="0" y="886305"/>
                    <a:pt x="0" y="844772"/>
                  </a:cubicBezTo>
                  <a:lnTo>
                    <a:pt x="0" y="75202"/>
                  </a:lnTo>
                  <a:cubicBezTo>
                    <a:pt x="0" y="33669"/>
                    <a:pt x="33669" y="0"/>
                    <a:pt x="75202" y="0"/>
                  </a:cubicBezTo>
                  <a:close/>
                </a:path>
              </a:pathLst>
            </a:custGeom>
            <a:solidFill>
              <a:srgbClr val="A8DEAC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382811" cy="9580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1684750" y="3043314"/>
            <a:ext cx="5250360" cy="3493027"/>
            <a:chOff x="0" y="0"/>
            <a:chExt cx="1382811" cy="91997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382811" cy="919974"/>
            </a:xfrm>
            <a:custGeom>
              <a:avLst/>
              <a:gdLst/>
              <a:ahLst/>
              <a:cxnLst/>
              <a:rect r="r" b="b" t="t" l="l"/>
              <a:pathLst>
                <a:path h="919974" w="1382811">
                  <a:moveTo>
                    <a:pt x="75202" y="0"/>
                  </a:moveTo>
                  <a:lnTo>
                    <a:pt x="1307609" y="0"/>
                  </a:lnTo>
                  <a:cubicBezTo>
                    <a:pt x="1349142" y="0"/>
                    <a:pt x="1382811" y="33669"/>
                    <a:pt x="1382811" y="75202"/>
                  </a:cubicBezTo>
                  <a:lnTo>
                    <a:pt x="1382811" y="844772"/>
                  </a:lnTo>
                  <a:cubicBezTo>
                    <a:pt x="1382811" y="886305"/>
                    <a:pt x="1349142" y="919974"/>
                    <a:pt x="1307609" y="919974"/>
                  </a:cubicBezTo>
                  <a:lnTo>
                    <a:pt x="75202" y="919974"/>
                  </a:lnTo>
                  <a:cubicBezTo>
                    <a:pt x="33669" y="919974"/>
                    <a:pt x="0" y="886305"/>
                    <a:pt x="0" y="844772"/>
                  </a:cubicBezTo>
                  <a:lnTo>
                    <a:pt x="0" y="75202"/>
                  </a:lnTo>
                  <a:cubicBezTo>
                    <a:pt x="0" y="33669"/>
                    <a:pt x="33669" y="0"/>
                    <a:pt x="75202" y="0"/>
                  </a:cubicBezTo>
                  <a:close/>
                </a:path>
              </a:pathLst>
            </a:custGeom>
            <a:solidFill>
              <a:srgbClr val="E7B2B8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382811" cy="9580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3182192" y="6631591"/>
            <a:ext cx="5250360" cy="3493027"/>
            <a:chOff x="0" y="0"/>
            <a:chExt cx="1382811" cy="91997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82811" cy="919974"/>
            </a:xfrm>
            <a:custGeom>
              <a:avLst/>
              <a:gdLst/>
              <a:ahLst/>
              <a:cxnLst/>
              <a:rect r="r" b="b" t="t" l="l"/>
              <a:pathLst>
                <a:path h="919974" w="1382811">
                  <a:moveTo>
                    <a:pt x="75202" y="0"/>
                  </a:moveTo>
                  <a:lnTo>
                    <a:pt x="1307609" y="0"/>
                  </a:lnTo>
                  <a:cubicBezTo>
                    <a:pt x="1349142" y="0"/>
                    <a:pt x="1382811" y="33669"/>
                    <a:pt x="1382811" y="75202"/>
                  </a:cubicBezTo>
                  <a:lnTo>
                    <a:pt x="1382811" y="844772"/>
                  </a:lnTo>
                  <a:cubicBezTo>
                    <a:pt x="1382811" y="886305"/>
                    <a:pt x="1349142" y="919974"/>
                    <a:pt x="1307609" y="919974"/>
                  </a:cubicBezTo>
                  <a:lnTo>
                    <a:pt x="75202" y="919974"/>
                  </a:lnTo>
                  <a:cubicBezTo>
                    <a:pt x="33669" y="919974"/>
                    <a:pt x="0" y="886305"/>
                    <a:pt x="0" y="844772"/>
                  </a:cubicBezTo>
                  <a:lnTo>
                    <a:pt x="0" y="75202"/>
                  </a:lnTo>
                  <a:cubicBezTo>
                    <a:pt x="0" y="33669"/>
                    <a:pt x="33669" y="0"/>
                    <a:pt x="75202" y="0"/>
                  </a:cubicBezTo>
                  <a:close/>
                </a:path>
              </a:pathLst>
            </a:custGeom>
            <a:solidFill>
              <a:srgbClr val="F5EFA6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382811" cy="9580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8883724" y="6631591"/>
            <a:ext cx="5250360" cy="3493027"/>
            <a:chOff x="0" y="0"/>
            <a:chExt cx="1382811" cy="91997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382811" cy="919974"/>
            </a:xfrm>
            <a:custGeom>
              <a:avLst/>
              <a:gdLst/>
              <a:ahLst/>
              <a:cxnLst/>
              <a:rect r="r" b="b" t="t" l="l"/>
              <a:pathLst>
                <a:path h="919974" w="1382811">
                  <a:moveTo>
                    <a:pt x="75202" y="0"/>
                  </a:moveTo>
                  <a:lnTo>
                    <a:pt x="1307609" y="0"/>
                  </a:lnTo>
                  <a:cubicBezTo>
                    <a:pt x="1349142" y="0"/>
                    <a:pt x="1382811" y="33669"/>
                    <a:pt x="1382811" y="75202"/>
                  </a:cubicBezTo>
                  <a:lnTo>
                    <a:pt x="1382811" y="844772"/>
                  </a:lnTo>
                  <a:cubicBezTo>
                    <a:pt x="1382811" y="886305"/>
                    <a:pt x="1349142" y="919974"/>
                    <a:pt x="1307609" y="919974"/>
                  </a:cubicBezTo>
                  <a:lnTo>
                    <a:pt x="75202" y="919974"/>
                  </a:lnTo>
                  <a:cubicBezTo>
                    <a:pt x="33669" y="919974"/>
                    <a:pt x="0" y="886305"/>
                    <a:pt x="0" y="844772"/>
                  </a:cubicBezTo>
                  <a:lnTo>
                    <a:pt x="0" y="75202"/>
                  </a:lnTo>
                  <a:cubicBezTo>
                    <a:pt x="0" y="33669"/>
                    <a:pt x="33669" y="0"/>
                    <a:pt x="75202" y="0"/>
                  </a:cubicBezTo>
                  <a:close/>
                </a:path>
              </a:pathLst>
            </a:custGeom>
            <a:solidFill>
              <a:srgbClr val="A9E7DE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1382811" cy="9580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pic>
        <p:nvPicPr>
          <p:cNvPr name="Picture 21" id="21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4838935" y="6898291"/>
            <a:ext cx="2106656" cy="2367029"/>
          </a:xfrm>
          <a:prstGeom prst="rect">
            <a:avLst/>
          </a:prstGeom>
        </p:spPr>
      </p:pic>
      <p:sp>
        <p:nvSpPr>
          <p:cNvPr name="TextBox 22" id="22"/>
          <p:cNvSpPr txBox="true"/>
          <p:nvPr/>
        </p:nvSpPr>
        <p:spPr>
          <a:xfrm rot="0">
            <a:off x="537162" y="4029841"/>
            <a:ext cx="4849536" cy="170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3"/>
              </a:lnSpc>
              <a:spcBef>
                <a:spcPct val="0"/>
              </a:spcBef>
            </a:pPr>
            <a:r>
              <a:rPr lang="en-US" sz="2459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El sistema implementa lógica automatizada que reduce tareas manuales y mejora tiempos de respuesta. 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5980820" y="3966312"/>
            <a:ext cx="5049948" cy="2137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3"/>
              </a:lnSpc>
              <a:spcBef>
                <a:spcPct val="0"/>
              </a:spcBef>
            </a:pPr>
            <a:r>
              <a:rPr lang="en-US" sz="2459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El sistema verifica que los documentos sean válidos y cumplan con requisitos obligatorios antes de ser enviados a una revisión.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932400" y="3966312"/>
            <a:ext cx="4856501" cy="2570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8"/>
              </a:lnSpc>
            </a:pPr>
            <a:r>
              <a:rPr lang="en-US" sz="2463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 El sistema notifica a los fiscalizadores de manera automática y actualiza el estado del proceso en tiempo real.</a:t>
            </a:r>
          </a:p>
          <a:p>
            <a:pPr algn="ctr">
              <a:lnSpc>
                <a:spcPts val="3448"/>
              </a:lnSpc>
            </a:pPr>
          </a:p>
          <a:p>
            <a:pPr algn="ctr">
              <a:lnSpc>
                <a:spcPts val="3448"/>
              </a:lnSpc>
              <a:spcBef>
                <a:spcPct val="0"/>
              </a:spcBef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3382604" y="7494555"/>
            <a:ext cx="4849536" cy="2137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3"/>
              </a:lnSpc>
              <a:spcBef>
                <a:spcPct val="0"/>
              </a:spcBef>
            </a:pPr>
            <a:r>
              <a:rPr lang="en-US" sz="2459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Se construyen procedimientos que identifican el tipo de usuario, validan sus credenciales y asignan privilegios acorde a su rol dentro del sistema.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022469" y="7561230"/>
            <a:ext cx="4849536" cy="170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3"/>
              </a:lnSpc>
              <a:spcBef>
                <a:spcPct val="0"/>
              </a:spcBef>
            </a:pPr>
            <a:r>
              <a:rPr lang="en-US" sz="2459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El sistema permite exportar datos procesados para uso administrativo o legal, en formato PDF/Excel, dependiendo del caso.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05460" y="3396242"/>
            <a:ext cx="4393080" cy="396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Automatización de procesos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6062564" y="3186692"/>
            <a:ext cx="4903464" cy="815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Validación de documentos legales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858198" y="3396242"/>
            <a:ext cx="4903464" cy="396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Control de revisión SAG/PDI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3382604" y="6860191"/>
            <a:ext cx="4821720" cy="396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Gestión de credenciales y roles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9022469" y="6860191"/>
            <a:ext cx="4821720" cy="396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Generación de reportes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72773">
            <a:off x="-1644368" y="-6078031"/>
            <a:ext cx="9653120" cy="8199414"/>
          </a:xfrm>
          <a:custGeom>
            <a:avLst/>
            <a:gdLst/>
            <a:ahLst/>
            <a:cxnLst/>
            <a:rect r="r" b="b" t="t" l="l"/>
            <a:pathLst>
              <a:path h="8199414" w="9653120">
                <a:moveTo>
                  <a:pt x="0" y="0"/>
                </a:moveTo>
                <a:lnTo>
                  <a:pt x="9653120" y="0"/>
                </a:lnTo>
                <a:lnTo>
                  <a:pt x="9653120" y="8199413"/>
                </a:lnTo>
                <a:lnTo>
                  <a:pt x="0" y="81994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942901">
            <a:off x="13245536" y="-1637438"/>
            <a:ext cx="6796068" cy="4942595"/>
          </a:xfrm>
          <a:custGeom>
            <a:avLst/>
            <a:gdLst/>
            <a:ahLst/>
            <a:cxnLst/>
            <a:rect r="r" b="b" t="t" l="l"/>
            <a:pathLst>
              <a:path h="4942595" w="6796068">
                <a:moveTo>
                  <a:pt x="0" y="0"/>
                </a:moveTo>
                <a:lnTo>
                  <a:pt x="6796068" y="0"/>
                </a:lnTo>
                <a:lnTo>
                  <a:pt x="6796068" y="4942594"/>
                </a:lnTo>
                <a:lnTo>
                  <a:pt x="0" y="49425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-7381216">
            <a:off x="15177814" y="-2386035"/>
            <a:ext cx="2931512" cy="4772070"/>
          </a:xfrm>
          <a:custGeom>
            <a:avLst/>
            <a:gdLst/>
            <a:ahLst/>
            <a:cxnLst/>
            <a:rect r="r" b="b" t="t" l="l"/>
            <a:pathLst>
              <a:path h="4772070" w="2931512">
                <a:moveTo>
                  <a:pt x="2931512" y="0"/>
                </a:moveTo>
                <a:lnTo>
                  <a:pt x="0" y="0"/>
                </a:lnTo>
                <a:lnTo>
                  <a:pt x="0" y="4772070"/>
                </a:lnTo>
                <a:lnTo>
                  <a:pt x="2931512" y="4772070"/>
                </a:lnTo>
                <a:lnTo>
                  <a:pt x="2931512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69623" y="2836371"/>
            <a:ext cx="14428203" cy="5500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59388" indent="-279694" lvl="1">
              <a:lnSpc>
                <a:spcPts val="3627"/>
              </a:lnSpc>
              <a:buFont typeface="Arial"/>
              <a:buChar char="•"/>
            </a:pPr>
            <a:r>
              <a:rPr lang="en-US" sz="259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 </a:t>
            </a:r>
            <a:r>
              <a:rPr lang="en-US" b="true" sz="2590">
                <a:solidFill>
                  <a:srgbClr val="404040"/>
                </a:solidFill>
                <a:latin typeface="Helios Bold"/>
                <a:ea typeface="Helios Bold"/>
                <a:cs typeface="Helios Bold"/>
                <a:sym typeface="Helios Bold"/>
              </a:rPr>
              <a:t>Eficiencia</a:t>
            </a:r>
            <a:r>
              <a:rPr lang="en-US" sz="259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: Se automatizan las tareas repetitivas y se reducen los tiempos de espera en procesos claves como registro, validación y revisión de datos.</a:t>
            </a:r>
          </a:p>
          <a:p>
            <a:pPr algn="l" marL="559388" indent="-279694" lvl="1">
              <a:lnSpc>
                <a:spcPts val="3627"/>
              </a:lnSpc>
              <a:buFont typeface="Arial"/>
              <a:buChar char="•"/>
            </a:pPr>
            <a:r>
              <a:rPr lang="en-US" b="true" sz="2590">
                <a:solidFill>
                  <a:srgbClr val="404040"/>
                </a:solidFill>
                <a:latin typeface="Helios Bold"/>
                <a:ea typeface="Helios Bold"/>
                <a:cs typeface="Helios Bold"/>
                <a:sym typeface="Helios Bold"/>
              </a:rPr>
              <a:t>Trazabilidad total</a:t>
            </a:r>
            <a:r>
              <a:rPr lang="en-US" sz="259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: Cada interacción del sistema queda registrada, lo que facilita auditorías y control documental frente a entidades oficiales.</a:t>
            </a:r>
          </a:p>
          <a:p>
            <a:pPr algn="l" marL="559388" indent="-279694" lvl="1">
              <a:lnSpc>
                <a:spcPts val="3627"/>
              </a:lnSpc>
              <a:buFont typeface="Arial"/>
              <a:buChar char="•"/>
            </a:pPr>
            <a:r>
              <a:rPr lang="en-US" sz="259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 </a:t>
            </a:r>
            <a:r>
              <a:rPr lang="en-US" b="true" sz="2590">
                <a:solidFill>
                  <a:srgbClr val="404040"/>
                </a:solidFill>
                <a:latin typeface="Helios Bold"/>
                <a:ea typeface="Helios Bold"/>
                <a:cs typeface="Helios Bold"/>
                <a:sym typeface="Helios Bold"/>
              </a:rPr>
              <a:t>Seguridad de datos</a:t>
            </a:r>
            <a:r>
              <a:rPr lang="en-US" sz="259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: Se implementan privilegios por rol que permiten controlar el acceso a información sensible.</a:t>
            </a:r>
          </a:p>
          <a:p>
            <a:pPr algn="l" marL="559388" indent="-279694" lvl="1">
              <a:lnSpc>
                <a:spcPts val="3627"/>
              </a:lnSpc>
              <a:buFont typeface="Arial"/>
              <a:buChar char="•"/>
            </a:pPr>
            <a:r>
              <a:rPr lang="en-US" sz="259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 </a:t>
            </a:r>
            <a:r>
              <a:rPr lang="en-US" b="true" sz="2590">
                <a:solidFill>
                  <a:srgbClr val="404040"/>
                </a:solidFill>
                <a:latin typeface="Helios Bold"/>
                <a:ea typeface="Helios Bold"/>
                <a:cs typeface="Helios Bold"/>
                <a:sym typeface="Helios Bold"/>
              </a:rPr>
              <a:t>Mejora en la experiencia de usuario</a:t>
            </a:r>
            <a:r>
              <a:rPr lang="en-US" sz="259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: Asegura claridad en las interacciones entre usuarios, sean externos o parte del equipo.</a:t>
            </a:r>
          </a:p>
          <a:p>
            <a:pPr algn="l" marL="559388" indent="-279694" lvl="1">
              <a:lnSpc>
                <a:spcPts val="3627"/>
              </a:lnSpc>
              <a:buFont typeface="Arial"/>
              <a:buChar char="•"/>
            </a:pPr>
            <a:r>
              <a:rPr lang="en-US" sz="259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 </a:t>
            </a:r>
            <a:r>
              <a:rPr lang="en-US" b="true" sz="2590">
                <a:solidFill>
                  <a:srgbClr val="404040"/>
                </a:solidFill>
                <a:latin typeface="Helios Bold"/>
                <a:ea typeface="Helios Bold"/>
                <a:cs typeface="Helios Bold"/>
                <a:sym typeface="Helios Bold"/>
              </a:rPr>
              <a:t>Cumplimiento normativo internacional</a:t>
            </a:r>
            <a:r>
              <a:rPr lang="en-US" sz="259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: Los procesos cumplen con exigencias de revisión SAG/PDI y permiten la interoperabilidad con sistemas aduaneros externos.</a:t>
            </a:r>
          </a:p>
          <a:p>
            <a:pPr algn="l">
              <a:lnSpc>
                <a:spcPts val="3627"/>
              </a:lnSpc>
            </a:pPr>
          </a:p>
          <a:p>
            <a:pPr algn="l">
              <a:lnSpc>
                <a:spcPts val="3627"/>
              </a:lnSpc>
              <a:spcBef>
                <a:spcPct val="0"/>
              </a:spcBef>
            </a:pP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7690515" y="7602688"/>
            <a:ext cx="2906969" cy="2456389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2309501" y="1117418"/>
            <a:ext cx="13148446" cy="11739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3"/>
              </a:lnSpc>
            </a:pPr>
            <a:r>
              <a:rPr lang="en-US" sz="4764" spc="1972">
                <a:solidFill>
                  <a:srgbClr val="D1AB71"/>
                </a:solidFill>
                <a:latin typeface="Questrial"/>
                <a:ea typeface="Questrial"/>
                <a:cs typeface="Questrial"/>
                <a:sym typeface="Questrial"/>
              </a:rPr>
              <a:t>APORTES A LOS USUARIOS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72773">
            <a:off x="-951600" y="-5709998"/>
            <a:ext cx="9653120" cy="8199414"/>
          </a:xfrm>
          <a:custGeom>
            <a:avLst/>
            <a:gdLst/>
            <a:ahLst/>
            <a:cxnLst/>
            <a:rect r="r" b="b" t="t" l="l"/>
            <a:pathLst>
              <a:path h="8199414" w="9653120">
                <a:moveTo>
                  <a:pt x="0" y="0"/>
                </a:moveTo>
                <a:lnTo>
                  <a:pt x="9653120" y="0"/>
                </a:lnTo>
                <a:lnTo>
                  <a:pt x="9653120" y="8199413"/>
                </a:lnTo>
                <a:lnTo>
                  <a:pt x="0" y="81994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942901">
            <a:off x="13245536" y="-2200342"/>
            <a:ext cx="6796068" cy="4942595"/>
          </a:xfrm>
          <a:custGeom>
            <a:avLst/>
            <a:gdLst/>
            <a:ahLst/>
            <a:cxnLst/>
            <a:rect r="r" b="b" t="t" l="l"/>
            <a:pathLst>
              <a:path h="4942595" w="6796068">
                <a:moveTo>
                  <a:pt x="0" y="0"/>
                </a:moveTo>
                <a:lnTo>
                  <a:pt x="6796068" y="0"/>
                </a:lnTo>
                <a:lnTo>
                  <a:pt x="6796068" y="4942594"/>
                </a:lnTo>
                <a:lnTo>
                  <a:pt x="0" y="49425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447707" y="3570244"/>
            <a:ext cx="7136052" cy="6193206"/>
            <a:chOff x="0" y="0"/>
            <a:chExt cx="93654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36540" cy="812800"/>
            </a:xfrm>
            <a:custGeom>
              <a:avLst/>
              <a:gdLst/>
              <a:ahLst/>
              <a:cxnLst/>
              <a:rect r="r" b="b" t="t" l="l"/>
              <a:pathLst>
                <a:path h="812800" w="936540">
                  <a:moveTo>
                    <a:pt x="857122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733382"/>
                  </a:lnTo>
                  <a:cubicBezTo>
                    <a:pt x="43699" y="733382"/>
                    <a:pt x="79418" y="768721"/>
                    <a:pt x="79418" y="812800"/>
                  </a:cubicBezTo>
                  <a:lnTo>
                    <a:pt x="857122" y="812800"/>
                  </a:lnTo>
                  <a:cubicBezTo>
                    <a:pt x="857122" y="769101"/>
                    <a:pt x="892461" y="733382"/>
                    <a:pt x="936540" y="733382"/>
                  </a:cubicBezTo>
                  <a:lnTo>
                    <a:pt x="936540" y="79418"/>
                  </a:lnTo>
                  <a:cubicBezTo>
                    <a:pt x="892840" y="79418"/>
                    <a:pt x="857122" y="44079"/>
                    <a:pt x="857122" y="0"/>
                  </a:cubicBezTo>
                  <a:close/>
                </a:path>
              </a:pathLst>
            </a:custGeom>
            <a:solidFill>
              <a:srgbClr val="F0BABA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38100" y="0"/>
              <a:ext cx="86034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333719" y="3570244"/>
            <a:ext cx="7136052" cy="6193206"/>
            <a:chOff x="0" y="0"/>
            <a:chExt cx="93654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36540" cy="812800"/>
            </a:xfrm>
            <a:custGeom>
              <a:avLst/>
              <a:gdLst/>
              <a:ahLst/>
              <a:cxnLst/>
              <a:rect r="r" b="b" t="t" l="l"/>
              <a:pathLst>
                <a:path h="812800" w="936540">
                  <a:moveTo>
                    <a:pt x="857122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733382"/>
                  </a:lnTo>
                  <a:cubicBezTo>
                    <a:pt x="43699" y="733382"/>
                    <a:pt x="79418" y="768721"/>
                    <a:pt x="79418" y="812800"/>
                  </a:cubicBezTo>
                  <a:lnTo>
                    <a:pt x="857122" y="812800"/>
                  </a:lnTo>
                  <a:cubicBezTo>
                    <a:pt x="857122" y="769101"/>
                    <a:pt x="892461" y="733382"/>
                    <a:pt x="936540" y="733382"/>
                  </a:cubicBezTo>
                  <a:lnTo>
                    <a:pt x="936540" y="79418"/>
                  </a:lnTo>
                  <a:cubicBezTo>
                    <a:pt x="892840" y="79418"/>
                    <a:pt x="857122" y="44079"/>
                    <a:pt x="857122" y="0"/>
                  </a:cubicBezTo>
                  <a:close/>
                </a:path>
              </a:pathLst>
            </a:custGeom>
            <a:solidFill>
              <a:srgbClr val="F0BABA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38100" y="0"/>
              <a:ext cx="86034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14426709" y="1238413"/>
            <a:ext cx="2043063" cy="1889833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983559" y="3930023"/>
            <a:ext cx="6064350" cy="5889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true">
                <a:solidFill>
                  <a:srgbClr val="404040"/>
                </a:solidFill>
                <a:latin typeface="Helios Bold"/>
                <a:ea typeface="Helios Bold"/>
                <a:cs typeface="Helios Bold"/>
                <a:sym typeface="Helios Bold"/>
              </a:rPr>
              <a:t>Requisitos Funcionales:  </a:t>
            </a:r>
          </a:p>
          <a:p>
            <a:pPr algn="ctr" marL="475051" indent="-237525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Registro de usuarios con validación de datos.</a:t>
            </a:r>
          </a:p>
          <a:p>
            <a:pPr algn="ctr" marL="475051" indent="-237525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Inicio de sesión con control de credenciales y activación de sesión</a:t>
            </a:r>
          </a:p>
          <a:p>
            <a:pPr algn="ctr" marL="475051" indent="-237525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Subida y validación de documentos legales.</a:t>
            </a:r>
          </a:p>
          <a:p>
            <a:pPr algn="ctr" marL="475051" indent="-237525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Envío de s</a:t>
            </a:r>
            <a:r>
              <a:rPr lang="en-US" sz="22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olicitud de evaluación hacia personal autorizado</a:t>
            </a:r>
          </a:p>
          <a:p>
            <a:pPr algn="ctr" marL="475051" indent="-237525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Revisión documental automatizada en procedimientos SAG/PDI.</a:t>
            </a:r>
          </a:p>
          <a:p>
            <a:pPr algn="ctr" marL="475051" indent="-237525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Generación de reportes en PDF o Excel</a:t>
            </a:r>
          </a:p>
          <a:p>
            <a:pPr algn="ctr" marL="475051" indent="-237525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Muestra </a:t>
            </a:r>
            <a:r>
              <a:rPr lang="en-US" sz="22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de normativas y estados de procedimiento para el usuario.</a:t>
            </a:r>
          </a:p>
          <a:p>
            <a:pPr algn="ctr">
              <a:lnSpc>
                <a:spcPts val="3080"/>
              </a:lnSpc>
            </a:pPr>
          </a:p>
          <a:p>
            <a:pPr algn="ctr">
              <a:lnSpc>
                <a:spcPts val="3080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2759496" y="1143000"/>
            <a:ext cx="13148446" cy="1745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3"/>
              </a:lnSpc>
            </a:pPr>
            <a:r>
              <a:rPr lang="en-US" sz="4764" spc="1972">
                <a:solidFill>
                  <a:srgbClr val="D1AB71"/>
                </a:solidFill>
                <a:latin typeface="Questrial"/>
                <a:ea typeface="Questrial"/>
                <a:cs typeface="Questrial"/>
                <a:sym typeface="Questrial"/>
              </a:rPr>
              <a:t>REQUISITOS FUNCIONALES Y NO FUNCIONALES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576493" y="3930023"/>
            <a:ext cx="6428631" cy="5499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true">
                <a:solidFill>
                  <a:srgbClr val="404040"/>
                </a:solidFill>
                <a:latin typeface="Helios Bold"/>
                <a:ea typeface="Helios Bold"/>
                <a:cs typeface="Helios Bold"/>
                <a:sym typeface="Helios Bold"/>
              </a:rPr>
              <a:t>Requisitos No Funcionales</a:t>
            </a:r>
          </a:p>
          <a:p>
            <a:pPr algn="ctr" marL="475051" indent="-237525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Seguridad: Definición de roles, gestión de privilegios y protección de datos sensibles.</a:t>
            </a:r>
          </a:p>
          <a:p>
            <a:pPr algn="ctr" marL="475051" indent="-237525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Rendimiento: Tiempos de respuesta reducidos en la carga de formularios, generación de reportes y procesos automáticos.</a:t>
            </a:r>
          </a:p>
          <a:p>
            <a:pPr algn="ctr" marL="475051" indent="-237525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Usabilidad: Interfaz clara, intuitiva y accesible en todos los casos.</a:t>
            </a:r>
          </a:p>
          <a:p>
            <a:pPr algn="ctr" marL="475051" indent="-237525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Interoperabilidad: Capacidad para intercambiar información con otras instituciones aduaneras</a:t>
            </a:r>
          </a:p>
          <a:p>
            <a:pPr algn="ctr" marL="475051" indent="-237525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404040"/>
                </a:solidFill>
                <a:latin typeface="Helios"/>
                <a:ea typeface="Helios"/>
                <a:cs typeface="Helios"/>
                <a:sym typeface="Helios"/>
              </a:rPr>
              <a:t>Trazabilidad: Registro de cada acción realizada dentro del sistema para auditoría y seguimiento</a:t>
            </a:r>
          </a:p>
          <a:p>
            <a:pPr algn="ctr">
              <a:lnSpc>
                <a:spcPts val="3080"/>
              </a:lnSpc>
            </a:pPr>
          </a:p>
          <a:p>
            <a:pPr algn="ctr">
              <a:lnSpc>
                <a:spcPts val="30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DAGs5grso9Q</dc:identifier>
  <dcterms:modified xsi:type="dcterms:W3CDTF">2011-08-01T06:04:30Z</dcterms:modified>
  <cp:revision>1</cp:revision>
  <dc:title>proyecto</dc:title>
</cp:coreProperties>
</file>

<file path=docProps/thumbnail.jpeg>
</file>